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77" r:id="rId2"/>
    <p:sldId id="267" r:id="rId3"/>
    <p:sldId id="279" r:id="rId4"/>
    <p:sldId id="278" r:id="rId5"/>
    <p:sldId id="281" r:id="rId6"/>
    <p:sldId id="282" r:id="rId7"/>
    <p:sldId id="283" r:id="rId8"/>
    <p:sldId id="286" r:id="rId9"/>
    <p:sldId id="284" r:id="rId10"/>
    <p:sldId id="296" r:id="rId11"/>
    <p:sldId id="285" r:id="rId12"/>
    <p:sldId id="287" r:id="rId13"/>
    <p:sldId id="289" r:id="rId14"/>
    <p:sldId id="305" r:id="rId15"/>
    <p:sldId id="290" r:id="rId16"/>
    <p:sldId id="291" r:id="rId17"/>
    <p:sldId id="292" r:id="rId18"/>
    <p:sldId id="293" r:id="rId19"/>
    <p:sldId id="294" r:id="rId20"/>
    <p:sldId id="304" r:id="rId21"/>
    <p:sldId id="299" r:id="rId22"/>
    <p:sldId id="303" r:id="rId23"/>
    <p:sldId id="298" r:id="rId24"/>
    <p:sldId id="297" r:id="rId25"/>
    <p:sldId id="301" r:id="rId26"/>
    <p:sldId id="302" r:id="rId27"/>
    <p:sldId id="300" r:id="rId28"/>
    <p:sldId id="295" r:id="rId29"/>
    <p:sldId id="306" r:id="rId30"/>
    <p:sldId id="307"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B301B821-A1FF-4177-AEE7-76D212191A09}">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34610" autoAdjust="0"/>
    <p:restoredTop sz="86391" autoAdjust="0"/>
  </p:normalViewPr>
  <p:slideViewPr>
    <p:cSldViewPr snapToGrid="0">
      <p:cViewPr varScale="1">
        <p:scale>
          <a:sx n="77" d="100"/>
          <a:sy n="77" d="100"/>
        </p:scale>
        <p:origin x="102" y="984"/>
      </p:cViewPr>
      <p:guideLst>
        <p:guide pos="3840"/>
        <p:guide orient="horz" pos="2160"/>
      </p:guideLst>
    </p:cSldViewPr>
  </p:slideViewPr>
  <p:outlineViewPr>
    <p:cViewPr>
      <p:scale>
        <a:sx n="33" d="100"/>
        <a:sy n="33" d="100"/>
      </p:scale>
      <p:origin x="0" y="-5982"/>
    </p:cViewPr>
    <p:sldLst>
      <p:sld r:id="rId1" collapse="1"/>
    </p:sldLst>
  </p:outlineViewPr>
  <p:notesTextViewPr>
    <p:cViewPr>
      <p:scale>
        <a:sx n="1" d="1"/>
        <a:sy n="1" d="1"/>
      </p:scale>
      <p:origin x="0" y="0"/>
    </p:cViewPr>
  </p:notesTextViewPr>
  <p:notesViewPr>
    <p:cSldViewPr snapToGrid="0">
      <p:cViewPr varScale="1">
        <p:scale>
          <a:sx n="82" d="100"/>
          <a:sy n="82" d="100"/>
        </p:scale>
        <p:origin x="2994" y="7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_rels/viewProps.xml.rels><?xml version="1.0" encoding="UTF-8" standalone="yes"?>
<Relationships xmlns="http://schemas.openxmlformats.org/package/2006/relationships"><Relationship Id="rId1" Type="http://schemas.openxmlformats.org/officeDocument/2006/relationships/slide" Target="slides/slide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5DD71D7-55AC-46BD-81B3-09AB2F9EFBD8}" type="datetimeFigureOut">
              <a:rPr lang="en-US" smtClean="0"/>
              <a:t>5/7/2018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40BD58-3BFF-4EAF-BB8B-AC67FE801E47}" type="slidenum">
              <a:rPr lang="en-US" smtClean="0"/>
              <a:t>‹#›</a:t>
            </a:fld>
            <a:endParaRPr lang="en-US"/>
          </a:p>
        </p:txBody>
      </p:sp>
    </p:spTree>
    <p:extLst>
      <p:ext uri="{BB962C8B-B14F-4D97-AF65-F5344CB8AC3E}">
        <p14:creationId xmlns:p14="http://schemas.microsoft.com/office/powerpoint/2010/main" val="40105943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F89424F-BB59-4F4E-9822-4CA3E770FFD2}" type="datetimeFigureOut">
              <a:rPr lang="en-US" smtClean="0"/>
              <a:t>5/7/2018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0861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8322CDD-9D6C-4F63-9EC2-648226624108}" type="slidenum">
              <a:rPr lang="en-US" smtClean="0"/>
              <a:t>‹#›</a:t>
            </a:fld>
            <a:endParaRPr lang="en-US"/>
          </a:p>
        </p:txBody>
      </p:sp>
    </p:spTree>
    <p:extLst>
      <p:ext uri="{BB962C8B-B14F-4D97-AF65-F5344CB8AC3E}">
        <p14:creationId xmlns:p14="http://schemas.microsoft.com/office/powerpoint/2010/main" val="851026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2606040"/>
            <a:ext cx="10058400" cy="2743200"/>
          </a:xfrm>
        </p:spPr>
        <p:txBody>
          <a:bodyPr anchor="b">
            <a:normAutofit/>
          </a:bodyPr>
          <a:lstStyle>
            <a:lvl1pPr algn="l">
              <a:lnSpc>
                <a:spcPct val="80000"/>
              </a:lnSpc>
              <a:defRPr sz="6800">
                <a:solidFill>
                  <a:schemeClr val="tx1"/>
                </a:solidFill>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066800" y="5360437"/>
            <a:ext cx="10058400" cy="365760"/>
          </a:xfrm>
        </p:spPr>
        <p:txBody>
          <a:bodyPr>
            <a:normAutofit/>
          </a:bodyPr>
          <a:lstStyle>
            <a:lvl1pPr marL="0" indent="0" algn="l">
              <a:spcBef>
                <a:spcPts val="0"/>
              </a:spcBef>
              <a:buNone/>
              <a:defRPr sz="2000" b="1" cap="all" baseline="0">
                <a:solidFill>
                  <a:schemeClr val="accent1">
                    <a:lumMod val="75000"/>
                  </a:schemeClr>
                </a:solidFill>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8" name="Rectangle 7"/>
          <p:cNvSpPr/>
          <p:nvPr userDrawn="1"/>
        </p:nvSpPr>
        <p:spPr>
          <a:xfrm>
            <a:off x="0" y="5888736"/>
            <a:ext cx="12192000" cy="109728"/>
          </a:xfrm>
          <a:prstGeom prst="rect">
            <a:avLst/>
          </a:prstGeom>
          <a:ln>
            <a:noFill/>
          </a:ln>
          <a:effectLst>
            <a:outerShdw blurRad="25400" dist="25400" dir="54000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9872EE9-AF66-483C-961F-59B9F002993E}" type="datetime1">
              <a:rPr lang="en-US" smtClean="0"/>
              <a:pPr/>
              <a:t>5/7/2018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000" y="382230"/>
            <a:ext cx="1371600" cy="556136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295400" y="382230"/>
            <a:ext cx="7863840" cy="556137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C7BEAFD5-7FA3-40FB-875B-457FB46B25A4}" type="datetime1">
              <a:rPr lang="en-US" smtClean="0"/>
              <a:pPr/>
              <a:t>5/7/2018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89AD63E2-E931-4653-BB33-A910E07D11B2}" type="datetime1">
              <a:rPr lang="en-US" smtClean="0"/>
              <a:pPr/>
              <a:t>5/7/2018</a:t>
            </a:fld>
            <a:endParaRPr lang="en-US" dirty="0"/>
          </a:p>
        </p:txBody>
      </p:sp>
      <p:sp>
        <p:nvSpPr>
          <p:cNvPr id="6" name="Slide Number Placeholder 5"/>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066800" y="1565829"/>
            <a:ext cx="5943600" cy="4114800"/>
          </a:xfrm>
        </p:spPr>
        <p:txBody>
          <a:bodyPr anchor="b">
            <a:normAutofit/>
          </a:bodyPr>
          <a:lstStyle>
            <a:lvl1pPr>
              <a:lnSpc>
                <a:spcPct val="80000"/>
              </a:lnSpc>
              <a:defRPr sz="5400">
                <a:effectLst>
                  <a:outerShdw blurRad="38100" dist="25400" dir="18900000" algn="bl" rotWithShape="0">
                    <a:schemeClr val="bg1">
                      <a:alpha val="80000"/>
                    </a:schemeClr>
                  </a:outerShdw>
                </a:effectLst>
              </a:defRPr>
            </a:lvl1pPr>
          </a:lstStyle>
          <a:p>
            <a:r>
              <a:rPr lang="en-US"/>
              <a:t>Click to edit Master title style</a:t>
            </a:r>
            <a:endParaRPr lang="en-US" dirty="0"/>
          </a:p>
        </p:txBody>
      </p:sp>
      <p:sp>
        <p:nvSpPr>
          <p:cNvPr id="3" name="Text Placeholder 2"/>
          <p:cNvSpPr>
            <a:spLocks noGrp="1"/>
          </p:cNvSpPr>
          <p:nvPr>
            <p:ph type="body" idx="1"/>
          </p:nvPr>
        </p:nvSpPr>
        <p:spPr>
          <a:xfrm>
            <a:off x="1066801" y="5682343"/>
            <a:ext cx="5943600" cy="410547"/>
          </a:xfrm>
        </p:spPr>
        <p:txBody>
          <a:bodyPr>
            <a:normAutofit/>
          </a:bodyPr>
          <a:lstStyle>
            <a:lvl1pPr marL="0" indent="0">
              <a:spcBef>
                <a:spcPts val="0"/>
              </a:spcBef>
              <a:buNone/>
              <a:defRPr sz="2200" b="1" cap="all" baseline="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n-US"/>
              <a:t>Edit Master text styles</a:t>
            </a:r>
          </a:p>
        </p:txBody>
      </p:sp>
      <p:sp>
        <p:nvSpPr>
          <p:cNvPr id="9" name="Rectangle 8"/>
          <p:cNvSpPr/>
          <p:nvPr userDrawn="1"/>
        </p:nvSpPr>
        <p:spPr>
          <a:xfrm>
            <a:off x="7707084"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1948" y="283"/>
            <a:ext cx="4427508" cy="6856286"/>
          </a:xfrm>
          <a:prstGeom prst="rect">
            <a:avLst/>
          </a:prstGeom>
        </p:spPr>
      </p:pic>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295400"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199" y="1825625"/>
            <a:ext cx="4724400" cy="4117975"/>
          </a:xfrm>
        </p:spPr>
        <p:txBody>
          <a:bodyPr>
            <a:normAutofit/>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C9EA1F43-559A-4B47-A959-EFB6142CA3A9}" type="datetime1">
              <a:rPr lang="en-US" smtClean="0"/>
              <a:pPr/>
              <a:t>5/7/2018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2"/>
          <p:cNvSpPr>
            <a:spLocks noGrp="1"/>
          </p:cNvSpPr>
          <p:nvPr>
            <p:ph type="body" idx="1"/>
          </p:nvPr>
        </p:nvSpPr>
        <p:spPr>
          <a:xfrm>
            <a:off x="1295400"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295400"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67628" y="1828800"/>
            <a:ext cx="4727448" cy="641350"/>
          </a:xfrm>
        </p:spPr>
        <p:txBody>
          <a:bodyPr anchor="ctr">
            <a:normAutofit/>
          </a:bodyPr>
          <a:lstStyle>
            <a:lvl1pPr marL="0" indent="0">
              <a:spcBef>
                <a:spcPts val="0"/>
              </a:spcBef>
              <a:buNone/>
              <a:defRPr sz="2000" b="1"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69152" y="2470151"/>
            <a:ext cx="4727448" cy="3473450"/>
          </a:xfrm>
        </p:spPr>
        <p:txBody>
          <a:bodyPr>
            <a:normAutofit/>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F1261AED-24AE-4AC7-940D-F7106D2788A3}" type="datetime1">
              <a:rPr lang="en-US" smtClean="0"/>
              <a:pPr/>
              <a:t>5/7/2018</a:t>
            </a:fld>
            <a:endParaRPr lang="en-US" dirty="0"/>
          </a:p>
        </p:txBody>
      </p:sp>
      <p:sp>
        <p:nvSpPr>
          <p:cNvPr id="9" name="Slide Number Placeholder 8"/>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EC425771-5E10-4A19-AB0E-909293152332}" type="datetime1">
              <a:rPr lang="en-US" smtClean="0"/>
              <a:pPr/>
              <a:t>5/7/2018</a:t>
            </a:fld>
            <a:endParaRPr lang="en-US" dirty="0"/>
          </a:p>
        </p:txBody>
      </p:sp>
      <p:sp>
        <p:nvSpPr>
          <p:cNvPr id="5" name="Slide Number Placeholder 4"/>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606FD5-B03F-45D5-A178-114C548C0032}" type="datetime1">
              <a:rPr lang="en-US" smtClean="0"/>
              <a:pPr/>
              <a:t>5/7/2018</a:t>
            </a:fld>
            <a:endParaRPr lang="en-US" dirty="0"/>
          </a:p>
        </p:txBody>
      </p:sp>
      <p:sp>
        <p:nvSpPr>
          <p:cNvPr id="4" name="Slide Number Placeholder 3"/>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1"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790302" y="685800"/>
            <a:ext cx="6126480" cy="5486400"/>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10" name="Rectangle 9"/>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E8B012C0-B102-441D-AA86-2C80DFA84E68}" type="datetime1">
              <a:rPr lang="en-US" smtClean="0"/>
              <a:pPr/>
              <a:t>5/7/2018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bwMode="hidden">
          <a:xfrm>
            <a:off x="7766439" y="283"/>
            <a:ext cx="4435717" cy="6856286"/>
          </a:xfrm>
          <a:prstGeom prst="rect">
            <a:avLst/>
          </a:prstGeom>
        </p:spPr>
      </p:pic>
      <p:sp>
        <p:nvSpPr>
          <p:cNvPr id="2" name="Title 1"/>
          <p:cNvSpPr>
            <a:spLocks noGrp="1"/>
          </p:cNvSpPr>
          <p:nvPr>
            <p:ph type="title"/>
          </p:nvPr>
        </p:nvSpPr>
        <p:spPr>
          <a:xfrm>
            <a:off x="8229600" y="2514600"/>
            <a:ext cx="3474720" cy="1600200"/>
          </a:xfrm>
        </p:spPr>
        <p:txBody>
          <a:bodyPr anchor="b"/>
          <a:lstStyle>
            <a:lvl1pPr>
              <a:defRPr sz="3200">
                <a:solidFill>
                  <a:schemeClr val="accent1">
                    <a:lumMod val="75000"/>
                  </a:schemeClr>
                </a:solidFill>
              </a:defRPr>
            </a:lvl1pPr>
          </a:lstStyle>
          <a:p>
            <a:r>
              <a:rPr lang="en-US"/>
              <a:t>Click to edit Master title style</a:t>
            </a:r>
            <a:endParaRPr lang="en-US" dirty="0"/>
          </a:p>
        </p:txBody>
      </p:sp>
      <p:sp>
        <p:nvSpPr>
          <p:cNvPr id="3" name="Picture Placeholder 2" descr="An empty placeholder to add an image. Click on the placeholder and select the image that you wish to add"/>
          <p:cNvSpPr>
            <a:spLocks noGrp="1"/>
          </p:cNvSpPr>
          <p:nvPr>
            <p:ph type="pic" idx="1"/>
          </p:nvPr>
        </p:nvSpPr>
        <p:spPr>
          <a:xfrm>
            <a:off x="0" y="1325880"/>
            <a:ext cx="6858000" cy="4206240"/>
          </a:xfrm>
          <a:solidFill>
            <a:schemeClr val="bg2"/>
          </a:solidFill>
          <a:effectLst>
            <a:outerShdw blurRad="63500" sx="101000" sy="101000" algn="ctr" rotWithShape="0">
              <a:prstClr val="black">
                <a:alpha val="1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8229600" y="4343400"/>
            <a:ext cx="3474720" cy="1188720"/>
          </a:xfrm>
        </p:spPr>
        <p:txBody>
          <a:bodyPr>
            <a:normAutofit/>
          </a:bodyPr>
          <a:lstStyle>
            <a:lvl1pPr marL="0" indent="0">
              <a:spcBef>
                <a:spcPts val="800"/>
              </a:spcBef>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601E0B12-F9DE-47EF-A076-CF602073F1B2}" type="datetime1">
              <a:rPr lang="en-US" smtClean="0"/>
              <a:pPr/>
              <a:t>5/7/2018</a:t>
            </a:fld>
            <a:endParaRPr lang="en-US" dirty="0"/>
          </a:p>
        </p:txBody>
      </p:sp>
      <p:sp>
        <p:nvSpPr>
          <p:cNvPr id="7" name="Slide Number Placeholder 6"/>
          <p:cNvSpPr>
            <a:spLocks noGrp="1"/>
          </p:cNvSpPr>
          <p:nvPr>
            <p:ph type="sldNum" sz="quarter" idx="12"/>
          </p:nvPr>
        </p:nvSpPr>
        <p:spPr/>
        <p:txBody>
          <a:bodyPr/>
          <a:lstStyle/>
          <a:p>
            <a:fld id="{E31375A4-56A4-47D6-9801-1991572033F7}" type="slidenum">
              <a:rPr lang="en-US" smtClean="0"/>
              <a:t>‹#›</a:t>
            </a:fld>
            <a:endParaRPr lang="en-US"/>
          </a:p>
        </p:txBody>
      </p:sp>
      <p:sp>
        <p:nvSpPr>
          <p:cNvPr id="11" name="Rectangle 10"/>
          <p:cNvSpPr/>
          <p:nvPr userDrawn="1"/>
        </p:nvSpPr>
        <p:spPr>
          <a:xfrm>
            <a:off x="7711702" y="0"/>
            <a:ext cx="54864" cy="6858000"/>
          </a:xfrm>
          <a:prstGeom prst="rect">
            <a:avLst/>
          </a:prstGeom>
          <a:ln>
            <a:noFill/>
          </a:ln>
          <a:effectLst>
            <a:outerShdw blurRad="25400" dist="25400" algn="t" rotWithShape="0">
              <a:schemeClr val="bg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95400" y="381000"/>
            <a:ext cx="9601200" cy="11430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295400" y="1828800"/>
            <a:ext cx="9601200" cy="41148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1295400" y="6419462"/>
            <a:ext cx="5181600" cy="238902"/>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556170" y="6419462"/>
            <a:ext cx="1351383" cy="238902"/>
          </a:xfrm>
          <a:prstGeom prst="rect">
            <a:avLst/>
          </a:prstGeom>
        </p:spPr>
        <p:txBody>
          <a:bodyPr vert="horz" lIns="91440" tIns="45720" rIns="91440" bIns="45720" rtlCol="0" anchor="ctr"/>
          <a:lstStyle>
            <a:lvl1pPr algn="r">
              <a:defRPr sz="1100">
                <a:solidFill>
                  <a:schemeClr val="tx1"/>
                </a:solidFill>
              </a:defRPr>
            </a:lvl1pPr>
          </a:lstStyle>
          <a:p>
            <a:fld id="{C8B93266-8FB4-430B-8AE3-3A53F50E1A0B}" type="datetime1">
              <a:rPr lang="en-US" smtClean="0"/>
              <a:pPr/>
              <a:t>5/7/2018</a:t>
            </a:fld>
            <a:endParaRPr lang="en-US" dirty="0"/>
          </a:p>
        </p:txBody>
      </p:sp>
      <p:sp>
        <p:nvSpPr>
          <p:cNvPr id="6" name="Slide Number Placeholder 5"/>
          <p:cNvSpPr>
            <a:spLocks noGrp="1"/>
          </p:cNvSpPr>
          <p:nvPr>
            <p:ph type="sldNum" sz="quarter" idx="4"/>
          </p:nvPr>
        </p:nvSpPr>
        <p:spPr>
          <a:xfrm>
            <a:off x="10198358" y="6419462"/>
            <a:ext cx="698241" cy="238902"/>
          </a:xfrm>
          <a:prstGeom prst="rect">
            <a:avLst/>
          </a:prstGeom>
        </p:spPr>
        <p:txBody>
          <a:bodyPr vert="horz" lIns="91440" tIns="45720" rIns="91440" bIns="45720" rtlCol="0" anchor="ctr"/>
          <a:lstStyle>
            <a:lvl1pPr algn="r">
              <a:defRPr sz="1100">
                <a:solidFill>
                  <a:schemeClr val="tx1"/>
                </a:solidFill>
              </a:defRPr>
            </a:lvl1pPr>
          </a:lstStyle>
          <a:p>
            <a:fld id="{E31375A4-56A4-47D6-9801-1991572033F7}" type="slidenum">
              <a:rPr lang="en-US" smtClean="0"/>
              <a:pPr/>
              <a:t>‹#›</a:t>
            </a:fld>
            <a:endParaRPr lang="en-US"/>
          </a:p>
        </p:txBody>
      </p:sp>
      <p:sp>
        <p:nvSpPr>
          <p:cNvPr id="8" name="Rectangle 7"/>
          <p:cNvSpPr/>
          <p:nvPr userDrawn="1"/>
        </p:nvSpPr>
        <p:spPr>
          <a:xfrm>
            <a:off x="0" y="6257036"/>
            <a:ext cx="12192000" cy="54864"/>
          </a:xfrm>
          <a:prstGeom prst="rect">
            <a:avLst/>
          </a:prstGeom>
          <a:ln>
            <a:noFill/>
          </a:ln>
          <a:effectLst>
            <a:innerShdw blurRad="25400" dist="12700" dir="16200000">
              <a:schemeClr val="accent1">
                <a:lumMod val="50000"/>
                <a:alpha val="50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p:titleStyle>
    <p:body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10" pos="3840"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hyperlink" Target="mailto:saus@ieee.org" TargetMode="Externa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openpv.nrel.gov/search"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66800" y="1031238"/>
            <a:ext cx="10058400" cy="2743200"/>
          </a:xfrm>
        </p:spPr>
        <p:txBody>
          <a:bodyPr/>
          <a:lstStyle/>
          <a:p>
            <a:r>
              <a:rPr lang="en-US" dirty="0">
                <a:effectLst/>
              </a:rPr>
              <a:t>Analysis of Solar Power Cost over Time</a:t>
            </a:r>
          </a:p>
        </p:txBody>
      </p:sp>
      <p:sp>
        <p:nvSpPr>
          <p:cNvPr id="3" name="Subtitle 2"/>
          <p:cNvSpPr>
            <a:spLocks noGrp="1"/>
          </p:cNvSpPr>
          <p:nvPr>
            <p:ph type="subTitle" idx="1"/>
          </p:nvPr>
        </p:nvSpPr>
        <p:spPr>
          <a:xfrm>
            <a:off x="1066800" y="4319036"/>
            <a:ext cx="10058400" cy="1243563"/>
          </a:xfrm>
        </p:spPr>
        <p:txBody>
          <a:bodyPr>
            <a:normAutofit/>
          </a:bodyPr>
          <a:lstStyle/>
          <a:p>
            <a:r>
              <a:rPr lang="en-US" dirty="0"/>
              <a:t>05May2018</a:t>
            </a:r>
          </a:p>
          <a:p>
            <a:endParaRPr lang="en-US" dirty="0"/>
          </a:p>
          <a:p>
            <a:r>
              <a:rPr lang="en-US" dirty="0"/>
              <a:t>Mark Sausville</a:t>
            </a:r>
          </a:p>
          <a:p>
            <a:r>
              <a:rPr lang="en-US" dirty="0">
                <a:hlinkClick r:id="rId2"/>
              </a:rPr>
              <a:t>saus@ieee.org</a:t>
            </a:r>
            <a:endParaRPr lang="en-US" dirty="0"/>
          </a:p>
        </p:txBody>
      </p:sp>
    </p:spTree>
    <p:extLst>
      <p:ext uri="{BB962C8B-B14F-4D97-AF65-F5344CB8AC3E}">
        <p14:creationId xmlns:p14="http://schemas.microsoft.com/office/powerpoint/2010/main" val="353226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5B51CC-4B2C-484F-A025-68538DDD53D7}"/>
              </a:ext>
            </a:extLst>
          </p:cNvPr>
          <p:cNvSpPr>
            <a:spLocks noGrp="1"/>
          </p:cNvSpPr>
          <p:nvPr>
            <p:ph type="title"/>
          </p:nvPr>
        </p:nvSpPr>
        <p:spPr>
          <a:xfrm>
            <a:off x="994775" y="177491"/>
            <a:ext cx="9601200" cy="671186"/>
          </a:xfrm>
        </p:spPr>
        <p:txBody>
          <a:bodyPr/>
          <a:lstStyle/>
          <a:p>
            <a:r>
              <a:rPr lang="en-US" dirty="0"/>
              <a:t>Cost vs size 1</a:t>
            </a:r>
          </a:p>
        </p:txBody>
      </p:sp>
      <p:pic>
        <p:nvPicPr>
          <p:cNvPr id="4" name="Content Placeholder 3">
            <a:extLst>
              <a:ext uri="{FF2B5EF4-FFF2-40B4-BE49-F238E27FC236}">
                <a16:creationId xmlns:a16="http://schemas.microsoft.com/office/drawing/2014/main" id="{6587906F-2510-4C12-BF8C-525B9E4F99F8}"/>
              </a:ext>
            </a:extLst>
          </p:cNvPr>
          <p:cNvPicPr>
            <a:picLocks noGrp="1" noChangeAspect="1"/>
          </p:cNvPicPr>
          <p:nvPr>
            <p:ph idx="1"/>
          </p:nvPr>
        </p:nvPicPr>
        <p:blipFill>
          <a:blip r:embed="rId2"/>
          <a:stretch>
            <a:fillRect/>
          </a:stretch>
        </p:blipFill>
        <p:spPr>
          <a:xfrm>
            <a:off x="1897292" y="848677"/>
            <a:ext cx="8143875" cy="516064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105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5148AFBC-373A-4F2B-8293-12377FDFBC3C}"/>
              </a:ext>
            </a:extLst>
          </p:cNvPr>
          <p:cNvGrpSpPr>
            <a:grpSpLocks/>
          </p:cNvGrpSpPr>
          <p:nvPr/>
        </p:nvGrpSpPr>
        <p:grpSpPr bwMode="auto">
          <a:xfrm>
            <a:off x="3231714" y="288099"/>
            <a:ext cx="8179497" cy="5790295"/>
            <a:chOff x="1459" y="307"/>
            <a:chExt cx="8520" cy="8386"/>
          </a:xfrm>
        </p:grpSpPr>
        <p:pic>
          <p:nvPicPr>
            <p:cNvPr id="5" name="Picture 4">
              <a:extLst>
                <a:ext uri="{FF2B5EF4-FFF2-40B4-BE49-F238E27FC236}">
                  <a16:creationId xmlns:a16="http://schemas.microsoft.com/office/drawing/2014/main" id="{6EEC80D9-79A6-4B51-8AC5-1273249C8FC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59" y="307"/>
              <a:ext cx="8520" cy="8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9A543BA7-0159-4A99-8C5F-5771F90C18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603"/>
              <a:ext cx="7733" cy="7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 name="Title 1">
            <a:extLst>
              <a:ext uri="{FF2B5EF4-FFF2-40B4-BE49-F238E27FC236}">
                <a16:creationId xmlns:a16="http://schemas.microsoft.com/office/drawing/2014/main" id="{54921CCF-EC2A-491F-90AB-25465BF12AE1}"/>
              </a:ext>
            </a:extLst>
          </p:cNvPr>
          <p:cNvSpPr>
            <a:spLocks noGrp="1"/>
          </p:cNvSpPr>
          <p:nvPr>
            <p:ph type="title"/>
          </p:nvPr>
        </p:nvSpPr>
        <p:spPr>
          <a:xfrm>
            <a:off x="218161" y="444013"/>
            <a:ext cx="9601200" cy="671186"/>
          </a:xfrm>
        </p:spPr>
        <p:txBody>
          <a:bodyPr/>
          <a:lstStyle/>
          <a:p>
            <a:r>
              <a:rPr lang="en-US" dirty="0"/>
              <a:t>Cost vs size 2</a:t>
            </a:r>
          </a:p>
        </p:txBody>
      </p:sp>
    </p:spTree>
    <p:extLst>
      <p:ext uri="{BB962C8B-B14F-4D97-AF65-F5344CB8AC3E}">
        <p14:creationId xmlns:p14="http://schemas.microsoft.com/office/powerpoint/2010/main" val="6692289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DCE83CC4-49F1-45B3-AC25-1B6F9C77A87C}"/>
              </a:ext>
            </a:extLst>
          </p:cNvPr>
          <p:cNvGrpSpPr>
            <a:grpSpLocks/>
          </p:cNvGrpSpPr>
          <p:nvPr/>
        </p:nvGrpSpPr>
        <p:grpSpPr bwMode="auto">
          <a:xfrm>
            <a:off x="3469709" y="330896"/>
            <a:ext cx="7927932" cy="5691183"/>
            <a:chOff x="1411" y="539"/>
            <a:chExt cx="10205" cy="8434"/>
          </a:xfrm>
        </p:grpSpPr>
        <p:pic>
          <p:nvPicPr>
            <p:cNvPr id="9" name="Picture 8">
              <a:extLst>
                <a:ext uri="{FF2B5EF4-FFF2-40B4-BE49-F238E27FC236}">
                  <a16:creationId xmlns:a16="http://schemas.microsoft.com/office/drawing/2014/main" id="{3DF2C227-7D7A-42EE-B836-70B98C17F5E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11" y="539"/>
              <a:ext cx="10205" cy="84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9">
              <a:extLst>
                <a:ext uri="{FF2B5EF4-FFF2-40B4-BE49-F238E27FC236}">
                  <a16:creationId xmlns:a16="http://schemas.microsoft.com/office/drawing/2014/main" id="{B53C3F85-2D8D-4482-AF4D-4B1F27C4CF8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786"/>
              <a:ext cx="9360" cy="76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Title 15">
            <a:extLst>
              <a:ext uri="{FF2B5EF4-FFF2-40B4-BE49-F238E27FC236}">
                <a16:creationId xmlns:a16="http://schemas.microsoft.com/office/drawing/2014/main" id="{54B32CB7-1BC3-4662-B8E0-E67CE359F7A7}"/>
              </a:ext>
            </a:extLst>
          </p:cNvPr>
          <p:cNvSpPr>
            <a:spLocks noGrp="1"/>
          </p:cNvSpPr>
          <p:nvPr>
            <p:ph type="title"/>
          </p:nvPr>
        </p:nvSpPr>
        <p:spPr>
          <a:xfrm>
            <a:off x="230687" y="165067"/>
            <a:ext cx="9601200" cy="658660"/>
          </a:xfrm>
        </p:spPr>
        <p:txBody>
          <a:bodyPr/>
          <a:lstStyle/>
          <a:p>
            <a:r>
              <a:rPr lang="en-US" dirty="0"/>
              <a:t>Cost vs size 3</a:t>
            </a:r>
          </a:p>
        </p:txBody>
      </p:sp>
    </p:spTree>
    <p:extLst>
      <p:ext uri="{BB962C8B-B14F-4D97-AF65-F5344CB8AC3E}">
        <p14:creationId xmlns:p14="http://schemas.microsoft.com/office/powerpoint/2010/main" val="49199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2ACD-3186-4C46-933B-EFAF3E09C211}"/>
              </a:ext>
            </a:extLst>
          </p:cNvPr>
          <p:cNvSpPr>
            <a:spLocks noGrp="1"/>
          </p:cNvSpPr>
          <p:nvPr>
            <p:ph type="title"/>
          </p:nvPr>
        </p:nvSpPr>
        <p:spPr>
          <a:xfrm>
            <a:off x="1295400" y="263118"/>
            <a:ext cx="9601200" cy="683712"/>
          </a:xfrm>
        </p:spPr>
        <p:txBody>
          <a:bodyPr/>
          <a:lstStyle/>
          <a:p>
            <a:r>
              <a:rPr lang="en-US" dirty="0">
                <a:effectLst/>
              </a:rPr>
              <a:t>Does cost/watt vary by region?</a:t>
            </a:r>
            <a:endParaRPr lang="en-US" dirty="0"/>
          </a:p>
        </p:txBody>
      </p:sp>
      <p:grpSp>
        <p:nvGrpSpPr>
          <p:cNvPr id="4" name="Group 3">
            <a:extLst>
              <a:ext uri="{FF2B5EF4-FFF2-40B4-BE49-F238E27FC236}">
                <a16:creationId xmlns:a16="http://schemas.microsoft.com/office/drawing/2014/main" id="{2143A840-465B-4388-A00F-47C9469A6B63}"/>
              </a:ext>
            </a:extLst>
          </p:cNvPr>
          <p:cNvGrpSpPr>
            <a:grpSpLocks/>
          </p:cNvGrpSpPr>
          <p:nvPr/>
        </p:nvGrpSpPr>
        <p:grpSpPr bwMode="auto">
          <a:xfrm>
            <a:off x="2824533" y="1064713"/>
            <a:ext cx="6344520" cy="5079682"/>
            <a:chOff x="1473" y="834"/>
            <a:chExt cx="7700" cy="6399"/>
          </a:xfrm>
        </p:grpSpPr>
        <p:pic>
          <p:nvPicPr>
            <p:cNvPr id="5" name="Picture 4">
              <a:extLst>
                <a:ext uri="{FF2B5EF4-FFF2-40B4-BE49-F238E27FC236}">
                  <a16:creationId xmlns:a16="http://schemas.microsoft.com/office/drawing/2014/main" id="{BFC9560C-0D44-4E10-8269-82369B0B468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473" y="834"/>
              <a:ext cx="7700" cy="6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56F28CB5-A732-4A38-ACEB-15A29E8F35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0" y="1131"/>
              <a:ext cx="6912" cy="5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9608662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FF0A58-16B6-49FB-AC91-5ECAF9CABF2C}"/>
              </a:ext>
            </a:extLst>
          </p:cNvPr>
          <p:cNvSpPr>
            <a:spLocks noGrp="1"/>
          </p:cNvSpPr>
          <p:nvPr>
            <p:ph type="title"/>
          </p:nvPr>
        </p:nvSpPr>
        <p:spPr/>
        <p:txBody>
          <a:bodyPr/>
          <a:lstStyle/>
          <a:p>
            <a:r>
              <a:rPr lang="en-US" dirty="0"/>
              <a:t>Drivers of variation in cost/watt</a:t>
            </a:r>
          </a:p>
        </p:txBody>
      </p:sp>
      <p:sp>
        <p:nvSpPr>
          <p:cNvPr id="3" name="Content Placeholder 2">
            <a:extLst>
              <a:ext uri="{FF2B5EF4-FFF2-40B4-BE49-F238E27FC236}">
                <a16:creationId xmlns:a16="http://schemas.microsoft.com/office/drawing/2014/main" id="{1F249BBD-B56C-407A-9754-45263C68AF30}"/>
              </a:ext>
            </a:extLst>
          </p:cNvPr>
          <p:cNvSpPr>
            <a:spLocks noGrp="1"/>
          </p:cNvSpPr>
          <p:nvPr>
            <p:ph idx="1"/>
          </p:nvPr>
        </p:nvSpPr>
        <p:spPr/>
        <p:txBody>
          <a:bodyPr/>
          <a:lstStyle/>
          <a:p>
            <a:pPr marL="45720" indent="0">
              <a:buNone/>
            </a:pPr>
            <a:r>
              <a:rPr lang="en-US" dirty="0"/>
              <a:t>The exploration show that the following features have a relationship with cost.</a:t>
            </a:r>
          </a:p>
          <a:p>
            <a:r>
              <a:rPr lang="en-US" dirty="0"/>
              <a:t>Time (strong)</a:t>
            </a:r>
          </a:p>
          <a:p>
            <a:r>
              <a:rPr lang="en-US" dirty="0"/>
              <a:t>Size (moderate)</a:t>
            </a:r>
          </a:p>
          <a:p>
            <a:r>
              <a:rPr lang="en-US" dirty="0"/>
              <a:t>Location (moderate)</a:t>
            </a:r>
          </a:p>
          <a:p>
            <a:pPr marL="45720" indent="0">
              <a:buNone/>
            </a:pPr>
            <a:r>
              <a:rPr lang="en-US" dirty="0"/>
              <a:t>We will use these features to model the cost.</a:t>
            </a:r>
          </a:p>
        </p:txBody>
      </p:sp>
    </p:spTree>
    <p:extLst>
      <p:ext uri="{BB962C8B-B14F-4D97-AF65-F5344CB8AC3E}">
        <p14:creationId xmlns:p14="http://schemas.microsoft.com/office/powerpoint/2010/main" val="27681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1C7CE2-5A8E-4B99-91DD-BBB1BC6A7403}"/>
              </a:ext>
            </a:extLst>
          </p:cNvPr>
          <p:cNvSpPr>
            <a:spLocks noGrp="1"/>
          </p:cNvSpPr>
          <p:nvPr>
            <p:ph type="title"/>
          </p:nvPr>
        </p:nvSpPr>
        <p:spPr>
          <a:xfrm>
            <a:off x="1028323" y="432005"/>
            <a:ext cx="9601200" cy="647178"/>
          </a:xfrm>
        </p:spPr>
        <p:txBody>
          <a:bodyPr/>
          <a:lstStyle/>
          <a:p>
            <a:r>
              <a:rPr lang="en-US" dirty="0"/>
              <a:t>Model with Statistical/machine Learning</a:t>
            </a:r>
          </a:p>
        </p:txBody>
      </p:sp>
      <p:sp>
        <p:nvSpPr>
          <p:cNvPr id="3" name="Content Placeholder 2">
            <a:extLst>
              <a:ext uri="{FF2B5EF4-FFF2-40B4-BE49-F238E27FC236}">
                <a16:creationId xmlns:a16="http://schemas.microsoft.com/office/drawing/2014/main" id="{DCEFC80B-0438-4CE7-AFE1-EC526AEAF2CC}"/>
              </a:ext>
            </a:extLst>
          </p:cNvPr>
          <p:cNvSpPr>
            <a:spLocks noGrp="1"/>
          </p:cNvSpPr>
          <p:nvPr>
            <p:ph idx="1"/>
          </p:nvPr>
        </p:nvSpPr>
        <p:spPr>
          <a:xfrm>
            <a:off x="1028323" y="1828800"/>
            <a:ext cx="9601200" cy="4114800"/>
          </a:xfrm>
        </p:spPr>
        <p:txBody>
          <a:bodyPr/>
          <a:lstStyle/>
          <a:p>
            <a:r>
              <a:rPr lang="en-US" dirty="0"/>
              <a:t>Noisy Data</a:t>
            </a:r>
          </a:p>
          <a:p>
            <a:r>
              <a:rPr lang="en-US" dirty="0"/>
              <a:t>Baseline Model</a:t>
            </a:r>
          </a:p>
          <a:p>
            <a:r>
              <a:rPr lang="en-US" dirty="0"/>
              <a:t>Add features</a:t>
            </a:r>
          </a:p>
          <a:p>
            <a:r>
              <a:rPr lang="en-US" dirty="0"/>
              <a:t>Transform features</a:t>
            </a:r>
          </a:p>
        </p:txBody>
      </p:sp>
      <p:pic>
        <p:nvPicPr>
          <p:cNvPr id="4" name="Picture 3">
            <a:extLst>
              <a:ext uri="{FF2B5EF4-FFF2-40B4-BE49-F238E27FC236}">
                <a16:creationId xmlns:a16="http://schemas.microsoft.com/office/drawing/2014/main" id="{512E7C76-C6DD-4F72-902C-83A1EEFE7D3E}"/>
              </a:ext>
            </a:extLst>
          </p:cNvPr>
          <p:cNvPicPr/>
          <p:nvPr/>
        </p:nvPicPr>
        <p:blipFill>
          <a:blip r:embed="rId2">
            <a:extLst>
              <a:ext uri="{28A0092B-C50C-407E-A947-70E740481C1C}">
                <a14:useLocalDpi xmlns:a14="http://schemas.microsoft.com/office/drawing/2010/main" val="0"/>
              </a:ext>
            </a:extLst>
          </a:blip>
          <a:stretch>
            <a:fillRect/>
          </a:stretch>
        </p:blipFill>
        <p:spPr>
          <a:xfrm>
            <a:off x="4321479" y="1185654"/>
            <a:ext cx="6842198" cy="4757946"/>
          </a:xfrm>
          <a:prstGeom prst="rect">
            <a:avLst/>
          </a:prstGeom>
        </p:spPr>
      </p:pic>
    </p:spTree>
    <p:extLst>
      <p:ext uri="{BB962C8B-B14F-4D97-AF65-F5344CB8AC3E}">
        <p14:creationId xmlns:p14="http://schemas.microsoft.com/office/powerpoint/2010/main" val="133491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09243B-9763-4138-BB29-FDF63725FE51}"/>
              </a:ext>
            </a:extLst>
          </p:cNvPr>
          <p:cNvSpPr>
            <a:spLocks noGrp="1"/>
          </p:cNvSpPr>
          <p:nvPr>
            <p:ph type="title"/>
          </p:nvPr>
        </p:nvSpPr>
        <p:spPr>
          <a:xfrm>
            <a:off x="1295400" y="381000"/>
            <a:ext cx="9601200" cy="533400"/>
          </a:xfrm>
        </p:spPr>
        <p:txBody>
          <a:bodyPr/>
          <a:lstStyle/>
          <a:p>
            <a:r>
              <a:rPr lang="en-US" dirty="0"/>
              <a:t>Model 1: Linear (time)</a:t>
            </a:r>
          </a:p>
        </p:txBody>
      </p:sp>
      <p:pic>
        <p:nvPicPr>
          <p:cNvPr id="4" name="Content Placeholder 3">
            <a:extLst>
              <a:ext uri="{FF2B5EF4-FFF2-40B4-BE49-F238E27FC236}">
                <a16:creationId xmlns:a16="http://schemas.microsoft.com/office/drawing/2014/main" id="{46745B71-2F5C-428B-BD7E-CE78B51959BC}"/>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16934" y="998951"/>
            <a:ext cx="7205346" cy="5029200"/>
          </a:xfrm>
          <a:prstGeom prst="rect">
            <a:avLst/>
          </a:prstGeom>
        </p:spPr>
      </p:pic>
      <p:sp>
        <p:nvSpPr>
          <p:cNvPr id="5" name="Content Placeholder 2">
            <a:extLst>
              <a:ext uri="{FF2B5EF4-FFF2-40B4-BE49-F238E27FC236}">
                <a16:creationId xmlns:a16="http://schemas.microsoft.com/office/drawing/2014/main" id="{62BF8510-13D9-41E4-9F93-237481BA8E6B}"/>
              </a:ext>
            </a:extLst>
          </p:cNvPr>
          <p:cNvSpPr txBox="1">
            <a:spLocks/>
          </p:cNvSpPr>
          <p:nvPr/>
        </p:nvSpPr>
        <p:spPr>
          <a:xfrm>
            <a:off x="1295400" y="998951"/>
            <a:ext cx="960120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R2: 0.404</a:t>
            </a:r>
          </a:p>
        </p:txBody>
      </p:sp>
    </p:spTree>
    <p:extLst>
      <p:ext uri="{BB962C8B-B14F-4D97-AF65-F5344CB8AC3E}">
        <p14:creationId xmlns:p14="http://schemas.microsoft.com/office/powerpoint/2010/main" val="27431074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765C28-2B71-4057-9842-DD1874DDE6A0}"/>
              </a:ext>
            </a:extLst>
          </p:cNvPr>
          <p:cNvSpPr>
            <a:spLocks noGrp="1"/>
          </p:cNvSpPr>
          <p:nvPr>
            <p:ph type="title"/>
          </p:nvPr>
        </p:nvSpPr>
        <p:spPr/>
        <p:txBody>
          <a:bodyPr/>
          <a:lstStyle/>
          <a:p>
            <a:r>
              <a:rPr lang="en-US" dirty="0"/>
              <a:t>Interlude – Noisy data</a:t>
            </a:r>
          </a:p>
        </p:txBody>
      </p:sp>
      <p:sp>
        <p:nvSpPr>
          <p:cNvPr id="3" name="Content Placeholder 2">
            <a:extLst>
              <a:ext uri="{FF2B5EF4-FFF2-40B4-BE49-F238E27FC236}">
                <a16:creationId xmlns:a16="http://schemas.microsoft.com/office/drawing/2014/main" id="{9DC31ED3-DDF4-4480-8860-DF24A79206C8}"/>
              </a:ext>
            </a:extLst>
          </p:cNvPr>
          <p:cNvSpPr>
            <a:spLocks noGrp="1"/>
          </p:cNvSpPr>
          <p:nvPr>
            <p:ph idx="1"/>
          </p:nvPr>
        </p:nvSpPr>
        <p:spPr/>
        <p:txBody>
          <a:bodyPr/>
          <a:lstStyle/>
          <a:p>
            <a:r>
              <a:rPr lang="en-US" dirty="0"/>
              <a:t>California</a:t>
            </a:r>
          </a:p>
          <a:p>
            <a:r>
              <a:rPr lang="en-US" dirty="0"/>
              <a:t>2016</a:t>
            </a:r>
          </a:p>
          <a:p>
            <a:r>
              <a:rPr lang="en-US" dirty="0"/>
              <a:t>4.5-5.5 kw</a:t>
            </a:r>
          </a:p>
          <a:p>
            <a:r>
              <a:rPr lang="en-US" dirty="0"/>
              <a:t>26k installations</a:t>
            </a:r>
          </a:p>
        </p:txBody>
      </p:sp>
      <p:pic>
        <p:nvPicPr>
          <p:cNvPr id="4" name="Picture 3">
            <a:extLst>
              <a:ext uri="{FF2B5EF4-FFF2-40B4-BE49-F238E27FC236}">
                <a16:creationId xmlns:a16="http://schemas.microsoft.com/office/drawing/2014/main" id="{F443FAA7-B5BF-4DB5-A98C-E1971EBDFC21}"/>
              </a:ext>
            </a:extLst>
          </p:cNvPr>
          <p:cNvPicPr/>
          <p:nvPr/>
        </p:nvPicPr>
        <p:blipFill>
          <a:blip r:embed="rId2"/>
          <a:stretch>
            <a:fillRect/>
          </a:stretch>
        </p:blipFill>
        <p:spPr>
          <a:xfrm>
            <a:off x="6505227" y="2007235"/>
            <a:ext cx="4718050" cy="375793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aphicFrame>
        <p:nvGraphicFramePr>
          <p:cNvPr id="5" name="Table 4">
            <a:extLst>
              <a:ext uri="{FF2B5EF4-FFF2-40B4-BE49-F238E27FC236}">
                <a16:creationId xmlns:a16="http://schemas.microsoft.com/office/drawing/2014/main" id="{092C4A5D-7C62-4429-A774-84FCEB0A415E}"/>
              </a:ext>
            </a:extLst>
          </p:cNvPr>
          <p:cNvGraphicFramePr>
            <a:graphicFrameLocks noGrp="1"/>
          </p:cNvGraphicFramePr>
          <p:nvPr>
            <p:extLst>
              <p:ext uri="{D42A27DB-BD31-4B8C-83A1-F6EECF244321}">
                <p14:modId xmlns:p14="http://schemas.microsoft.com/office/powerpoint/2010/main" val="3783143301"/>
              </p:ext>
            </p:extLst>
          </p:nvPr>
        </p:nvGraphicFramePr>
        <p:xfrm>
          <a:off x="618081" y="4182904"/>
          <a:ext cx="5477919" cy="475108"/>
        </p:xfrm>
        <a:graphic>
          <a:graphicData uri="http://schemas.openxmlformats.org/drawingml/2006/table">
            <a:tbl>
              <a:tblPr firstRow="1" firstCol="1" bandRow="1">
                <a:tableStyleId>{B301B821-A1FF-4177-AEE7-76D212191A09}</a:tableStyleId>
              </a:tblPr>
              <a:tblGrid>
                <a:gridCol w="1269174">
                  <a:extLst>
                    <a:ext uri="{9D8B030D-6E8A-4147-A177-3AD203B41FA5}">
                      <a16:colId xmlns:a16="http://schemas.microsoft.com/office/drawing/2014/main" val="1963299085"/>
                    </a:ext>
                  </a:extLst>
                </a:gridCol>
                <a:gridCol w="707209">
                  <a:extLst>
                    <a:ext uri="{9D8B030D-6E8A-4147-A177-3AD203B41FA5}">
                      <a16:colId xmlns:a16="http://schemas.microsoft.com/office/drawing/2014/main" val="4241304934"/>
                    </a:ext>
                  </a:extLst>
                </a:gridCol>
                <a:gridCol w="878392">
                  <a:extLst>
                    <a:ext uri="{9D8B030D-6E8A-4147-A177-3AD203B41FA5}">
                      <a16:colId xmlns:a16="http://schemas.microsoft.com/office/drawing/2014/main" val="286698531"/>
                    </a:ext>
                  </a:extLst>
                </a:gridCol>
                <a:gridCol w="874632">
                  <a:extLst>
                    <a:ext uri="{9D8B030D-6E8A-4147-A177-3AD203B41FA5}">
                      <a16:colId xmlns:a16="http://schemas.microsoft.com/office/drawing/2014/main" val="950744864"/>
                    </a:ext>
                  </a:extLst>
                </a:gridCol>
                <a:gridCol w="873880">
                  <a:extLst>
                    <a:ext uri="{9D8B030D-6E8A-4147-A177-3AD203B41FA5}">
                      <a16:colId xmlns:a16="http://schemas.microsoft.com/office/drawing/2014/main" val="556766660"/>
                    </a:ext>
                  </a:extLst>
                </a:gridCol>
                <a:gridCol w="874632">
                  <a:extLst>
                    <a:ext uri="{9D8B030D-6E8A-4147-A177-3AD203B41FA5}">
                      <a16:colId xmlns:a16="http://schemas.microsoft.com/office/drawing/2014/main" val="2256183958"/>
                    </a:ext>
                  </a:extLst>
                </a:gridCol>
              </a:tblGrid>
              <a:tr h="0">
                <a:tc>
                  <a:txBody>
                    <a:bodyPr/>
                    <a:lstStyle/>
                    <a:p>
                      <a:pPr marL="0" marR="0">
                        <a:lnSpc>
                          <a:spcPct val="120000"/>
                        </a:lnSpc>
                        <a:spcBef>
                          <a:spcPts val="0"/>
                        </a:spcBef>
                        <a:spcAft>
                          <a:spcPts val="0"/>
                        </a:spcAft>
                      </a:pPr>
                      <a:r>
                        <a:rPr lang="en-US" sz="1400">
                          <a:effectLst/>
                        </a:rPr>
                        <a:t> </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count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mean</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std</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dirty="0">
                          <a:effectLst/>
                        </a:rPr>
                        <a:t>50%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dirty="0">
                          <a:effectLst/>
                        </a:rPr>
                        <a:t>max</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3445557301"/>
                  </a:ext>
                </a:extLst>
              </a:tr>
              <a:tr h="0">
                <a:tc>
                  <a:txBody>
                    <a:bodyPr/>
                    <a:lstStyle/>
                    <a:p>
                      <a:pPr marL="0" marR="0">
                        <a:lnSpc>
                          <a:spcPct val="120000"/>
                        </a:lnSpc>
                        <a:spcBef>
                          <a:spcPts val="0"/>
                        </a:spcBef>
                        <a:spcAft>
                          <a:spcPts val="0"/>
                        </a:spcAft>
                      </a:pPr>
                      <a:r>
                        <a:rPr lang="en-US" sz="1400">
                          <a:effectLst/>
                        </a:rPr>
                        <a:t>cost_per_watt</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26107</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4.41</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1.33</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a:effectLst/>
                        </a:rPr>
                        <a:t>4.50</a:t>
                      </a:r>
                      <a:endParaRPr lang="en-US" sz="140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tc>
                  <a:txBody>
                    <a:bodyPr/>
                    <a:lstStyle/>
                    <a:p>
                      <a:pPr marL="0" marR="0">
                        <a:lnSpc>
                          <a:spcPct val="120000"/>
                        </a:lnSpc>
                        <a:spcBef>
                          <a:spcPts val="0"/>
                        </a:spcBef>
                        <a:spcAft>
                          <a:spcPts val="0"/>
                        </a:spcAft>
                      </a:pPr>
                      <a:r>
                        <a:rPr lang="en-US" sz="1400" dirty="0">
                          <a:effectLst/>
                        </a:rPr>
                        <a:t>19.30</a:t>
                      </a:r>
                      <a:endParaRPr lang="en-US" sz="1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68580" marR="68580" marT="0" marB="0"/>
                </a:tc>
                <a:extLst>
                  <a:ext uri="{0D108BD9-81ED-4DB2-BD59-A6C34878D82A}">
                    <a16:rowId xmlns:a16="http://schemas.microsoft.com/office/drawing/2014/main" val="614863652"/>
                  </a:ext>
                </a:extLst>
              </a:tr>
            </a:tbl>
          </a:graphicData>
        </a:graphic>
      </p:graphicFrame>
    </p:spTree>
    <p:extLst>
      <p:ext uri="{BB962C8B-B14F-4D97-AF65-F5344CB8AC3E}">
        <p14:creationId xmlns:p14="http://schemas.microsoft.com/office/powerpoint/2010/main" val="3311254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2: </a:t>
            </a:r>
            <a:r>
              <a:rPr lang="en-US" dirty="0" err="1"/>
              <a:t>lineaR</a:t>
            </a:r>
            <a:r>
              <a:rPr lang="en-US" dirty="0"/>
              <a:t> (time, size, state)</a:t>
            </a:r>
          </a:p>
        </p:txBody>
      </p:sp>
      <p:pic>
        <p:nvPicPr>
          <p:cNvPr id="4" name="Content Placeholder 3">
            <a:extLst>
              <a:ext uri="{FF2B5EF4-FFF2-40B4-BE49-F238E27FC236}">
                <a16:creationId xmlns:a16="http://schemas.microsoft.com/office/drawing/2014/main" id="{E97B99F5-A8AB-4FD0-8733-3BBBC214C263}"/>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540941" y="1219200"/>
            <a:ext cx="8007012" cy="4903940"/>
          </a:xfrm>
          <a:prstGeom prst="rect">
            <a:avLst/>
          </a:prstGeom>
        </p:spPr>
      </p:pic>
      <p:sp>
        <p:nvSpPr>
          <p:cNvPr id="5" name="Content Placeholder 2">
            <a:extLst>
              <a:ext uri="{FF2B5EF4-FFF2-40B4-BE49-F238E27FC236}">
                <a16:creationId xmlns:a16="http://schemas.microsoft.com/office/drawing/2014/main" id="{3537A1DF-2FAE-4025-B853-B61A083BCF87}"/>
              </a:ext>
            </a:extLst>
          </p:cNvPr>
          <p:cNvSpPr txBox="1">
            <a:spLocks/>
          </p:cNvSpPr>
          <p:nvPr/>
        </p:nvSpPr>
        <p:spPr>
          <a:xfrm>
            <a:off x="1295400" y="1219200"/>
            <a:ext cx="960120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R2:   0.4613 </a:t>
            </a:r>
          </a:p>
        </p:txBody>
      </p:sp>
    </p:spTree>
    <p:extLst>
      <p:ext uri="{BB962C8B-B14F-4D97-AF65-F5344CB8AC3E}">
        <p14:creationId xmlns:p14="http://schemas.microsoft.com/office/powerpoint/2010/main" val="17824361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C52D9-084C-4ACC-A1DF-D0FCE0125F9E}"/>
              </a:ext>
            </a:extLst>
          </p:cNvPr>
          <p:cNvSpPr>
            <a:spLocks noGrp="1"/>
          </p:cNvSpPr>
          <p:nvPr>
            <p:ph type="title"/>
          </p:nvPr>
        </p:nvSpPr>
        <p:spPr>
          <a:xfrm>
            <a:off x="1295400" y="237996"/>
            <a:ext cx="9601200" cy="676404"/>
          </a:xfrm>
        </p:spPr>
        <p:txBody>
          <a:bodyPr/>
          <a:lstStyle/>
          <a:p>
            <a:r>
              <a:rPr lang="en-US" dirty="0"/>
              <a:t>Model 3: Polynomial (time, size, state)</a:t>
            </a:r>
          </a:p>
        </p:txBody>
      </p:sp>
      <p:pic>
        <p:nvPicPr>
          <p:cNvPr id="4" name="Content Placeholder 3">
            <a:extLst>
              <a:ext uri="{FF2B5EF4-FFF2-40B4-BE49-F238E27FC236}">
                <a16:creationId xmlns:a16="http://schemas.microsoft.com/office/drawing/2014/main" id="{B57B400D-B267-4AA4-9633-70CDCD95F1CD}"/>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798854" y="914400"/>
            <a:ext cx="7274154" cy="5292247"/>
          </a:xfrm>
          <a:prstGeom prst="rect">
            <a:avLst/>
          </a:prstGeom>
        </p:spPr>
      </p:pic>
      <p:sp>
        <p:nvSpPr>
          <p:cNvPr id="5" name="Content Placeholder 2">
            <a:extLst>
              <a:ext uri="{FF2B5EF4-FFF2-40B4-BE49-F238E27FC236}">
                <a16:creationId xmlns:a16="http://schemas.microsoft.com/office/drawing/2014/main" id="{92DD0D03-4A5A-404D-8C6C-9C4ABD42ED21}"/>
              </a:ext>
            </a:extLst>
          </p:cNvPr>
          <p:cNvSpPr txBox="1">
            <a:spLocks/>
          </p:cNvSpPr>
          <p:nvPr/>
        </p:nvSpPr>
        <p:spPr>
          <a:xfrm>
            <a:off x="1295400" y="1524000"/>
            <a:ext cx="960120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R2: 0.520</a:t>
            </a:r>
          </a:p>
          <a:p>
            <a:r>
              <a:rPr lang="en-US" dirty="0"/>
              <a:t>Degree: 14 </a:t>
            </a:r>
          </a:p>
        </p:txBody>
      </p:sp>
    </p:spTree>
    <p:extLst>
      <p:ext uri="{BB962C8B-B14F-4D97-AF65-F5344CB8AC3E}">
        <p14:creationId xmlns:p14="http://schemas.microsoft.com/office/powerpoint/2010/main" val="3887205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Problem</a:t>
            </a:r>
          </a:p>
        </p:txBody>
      </p:sp>
      <p:sp>
        <p:nvSpPr>
          <p:cNvPr id="3" name="Content Placeholder 2"/>
          <p:cNvSpPr>
            <a:spLocks noGrp="1"/>
          </p:cNvSpPr>
          <p:nvPr>
            <p:ph idx="1"/>
          </p:nvPr>
        </p:nvSpPr>
        <p:spPr>
          <a:xfrm>
            <a:off x="1295400" y="1828800"/>
            <a:ext cx="9601200" cy="4114800"/>
          </a:xfrm>
        </p:spPr>
        <p:txBody>
          <a:bodyPr>
            <a:normAutofit/>
          </a:bodyPr>
          <a:lstStyle/>
          <a:p>
            <a:pPr marL="45720" indent="0">
              <a:buNone/>
            </a:pPr>
            <a:r>
              <a:rPr lang="en-US" sz="2800" dirty="0"/>
              <a:t>Produce a model that will allow prediction of the Fair Market Value cost of installing a solar electrical system so the customer can decide to install now or defer to enjoy more favorable pricing.</a:t>
            </a:r>
          </a:p>
          <a:p>
            <a:pPr marL="45720" indent="0">
              <a:buNone/>
            </a:pPr>
            <a:endParaRPr lang="en-US" sz="2800" dirty="0"/>
          </a:p>
        </p:txBody>
      </p:sp>
    </p:spTree>
    <p:extLst>
      <p:ext uri="{BB962C8B-B14F-4D97-AF65-F5344CB8AC3E}">
        <p14:creationId xmlns:p14="http://schemas.microsoft.com/office/powerpoint/2010/main" val="1424620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3DC04C-8EB2-4E8F-877D-6B8F87D15DF0}"/>
              </a:ext>
            </a:extLst>
          </p:cNvPr>
          <p:cNvSpPr>
            <a:spLocks noGrp="1"/>
          </p:cNvSpPr>
          <p:nvPr>
            <p:ph type="title"/>
          </p:nvPr>
        </p:nvSpPr>
        <p:spPr>
          <a:xfrm>
            <a:off x="1295400" y="381000"/>
            <a:ext cx="9601200" cy="533400"/>
          </a:xfrm>
        </p:spPr>
        <p:txBody>
          <a:bodyPr/>
          <a:lstStyle/>
          <a:p>
            <a:r>
              <a:rPr lang="en-US" dirty="0" err="1"/>
              <a:t>InterLude</a:t>
            </a:r>
            <a:r>
              <a:rPr lang="en-US" dirty="0"/>
              <a:t>: hyper-parameter tuning</a:t>
            </a:r>
          </a:p>
        </p:txBody>
      </p:sp>
      <p:sp>
        <p:nvSpPr>
          <p:cNvPr id="3" name="Content Placeholder 2">
            <a:extLst>
              <a:ext uri="{FF2B5EF4-FFF2-40B4-BE49-F238E27FC236}">
                <a16:creationId xmlns:a16="http://schemas.microsoft.com/office/drawing/2014/main" id="{5A686DA1-29EC-4AF5-BBEC-4EB14C0E30BB}"/>
              </a:ext>
            </a:extLst>
          </p:cNvPr>
          <p:cNvSpPr>
            <a:spLocks noGrp="1"/>
          </p:cNvSpPr>
          <p:nvPr>
            <p:ph idx="1"/>
          </p:nvPr>
        </p:nvSpPr>
        <p:spPr>
          <a:xfrm>
            <a:off x="518788" y="1828800"/>
            <a:ext cx="4040686" cy="4114800"/>
          </a:xfrm>
        </p:spPr>
        <p:txBody>
          <a:bodyPr/>
          <a:lstStyle/>
          <a:p>
            <a:r>
              <a:rPr lang="en-US" dirty="0"/>
              <a:t>Approach:</a:t>
            </a:r>
          </a:p>
          <a:p>
            <a:pPr lvl="1"/>
            <a:r>
              <a:rPr lang="en-US" dirty="0"/>
              <a:t>Split into train and test</a:t>
            </a:r>
          </a:p>
          <a:p>
            <a:pPr lvl="1"/>
            <a:r>
              <a:rPr lang="en-US" dirty="0"/>
              <a:t>Grid-</a:t>
            </a:r>
            <a:r>
              <a:rPr lang="en-US" dirty="0" err="1"/>
              <a:t>seach</a:t>
            </a:r>
            <a:r>
              <a:rPr lang="en-US" dirty="0"/>
              <a:t> with cross-validation on training set.</a:t>
            </a:r>
          </a:p>
          <a:p>
            <a:pPr lvl="1"/>
            <a:r>
              <a:rPr lang="en-US" dirty="0"/>
              <a:t>Apply best parameters to the test set.</a:t>
            </a:r>
          </a:p>
        </p:txBody>
      </p:sp>
      <p:pic>
        <p:nvPicPr>
          <p:cNvPr id="4" name="Picture 3" descr="A close up of a map&#10;&#10;Description generated with high confidence">
            <a:extLst>
              <a:ext uri="{FF2B5EF4-FFF2-40B4-BE49-F238E27FC236}">
                <a16:creationId xmlns:a16="http://schemas.microsoft.com/office/drawing/2014/main" id="{4F280DC5-218C-4414-98F8-BAEFB227B42D}"/>
              </a:ext>
            </a:extLst>
          </p:cNvPr>
          <p:cNvPicPr/>
          <p:nvPr/>
        </p:nvPicPr>
        <p:blipFill>
          <a:blip r:embed="rId2">
            <a:extLst>
              <a:ext uri="{28A0092B-C50C-407E-A947-70E740481C1C}">
                <a14:useLocalDpi xmlns:a14="http://schemas.microsoft.com/office/drawing/2010/main" val="0"/>
              </a:ext>
            </a:extLst>
          </a:blip>
          <a:stretch>
            <a:fillRect/>
          </a:stretch>
        </p:blipFill>
        <p:spPr>
          <a:xfrm>
            <a:off x="4877930" y="1064712"/>
            <a:ext cx="6845300" cy="487888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05106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4: Random Forest (time, size, state)</a:t>
            </a:r>
          </a:p>
        </p:txBody>
      </p:sp>
      <p:sp>
        <p:nvSpPr>
          <p:cNvPr id="3" name="Content Placeholder 2">
            <a:extLst>
              <a:ext uri="{FF2B5EF4-FFF2-40B4-BE49-F238E27FC236}">
                <a16:creationId xmlns:a16="http://schemas.microsoft.com/office/drawing/2014/main" id="{88F7D04C-2FCF-49BA-97A3-086E6EFFDC67}"/>
              </a:ext>
            </a:extLst>
          </p:cNvPr>
          <p:cNvSpPr>
            <a:spLocks noGrp="1"/>
          </p:cNvSpPr>
          <p:nvPr>
            <p:ph idx="1"/>
          </p:nvPr>
        </p:nvSpPr>
        <p:spPr/>
        <p:txBody>
          <a:bodyPr/>
          <a:lstStyle/>
          <a:p>
            <a:r>
              <a:rPr lang="en-US" dirty="0"/>
              <a:t>R2: 0.5993</a:t>
            </a:r>
          </a:p>
          <a:p>
            <a:r>
              <a:rPr lang="en-US" dirty="0"/>
              <a:t>Predicts noise!</a:t>
            </a:r>
          </a:p>
        </p:txBody>
      </p:sp>
      <p:pic>
        <p:nvPicPr>
          <p:cNvPr id="5" name="Picture 4">
            <a:extLst>
              <a:ext uri="{FF2B5EF4-FFF2-40B4-BE49-F238E27FC236}">
                <a16:creationId xmlns:a16="http://schemas.microsoft.com/office/drawing/2014/main" id="{BEEB601B-832F-47EE-9A5A-E5858E5079C7}"/>
              </a:ext>
            </a:extLst>
          </p:cNvPr>
          <p:cNvPicPr/>
          <p:nvPr/>
        </p:nvPicPr>
        <p:blipFill>
          <a:blip r:embed="rId2">
            <a:extLst>
              <a:ext uri="{28A0092B-C50C-407E-A947-70E740481C1C}">
                <a14:useLocalDpi xmlns:a14="http://schemas.microsoft.com/office/drawing/2010/main" val="0"/>
              </a:ext>
            </a:extLst>
          </a:blip>
          <a:stretch>
            <a:fillRect/>
          </a:stretch>
        </p:blipFill>
        <p:spPr>
          <a:xfrm>
            <a:off x="4084385" y="914400"/>
            <a:ext cx="7364404" cy="5029200"/>
          </a:xfrm>
          <a:prstGeom prst="rect">
            <a:avLst/>
          </a:prstGeom>
        </p:spPr>
      </p:pic>
    </p:spTree>
    <p:extLst>
      <p:ext uri="{BB962C8B-B14F-4D97-AF65-F5344CB8AC3E}">
        <p14:creationId xmlns:p14="http://schemas.microsoft.com/office/powerpoint/2010/main" val="3025758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CC003-A6A4-498B-B956-B909C6A826D2}"/>
              </a:ext>
            </a:extLst>
          </p:cNvPr>
          <p:cNvSpPr>
            <a:spLocks noGrp="1"/>
          </p:cNvSpPr>
          <p:nvPr>
            <p:ph type="title"/>
          </p:nvPr>
        </p:nvSpPr>
        <p:spPr>
          <a:xfrm>
            <a:off x="1295400" y="381000"/>
            <a:ext cx="9601200" cy="533400"/>
          </a:xfrm>
        </p:spPr>
        <p:txBody>
          <a:bodyPr/>
          <a:lstStyle/>
          <a:p>
            <a:r>
              <a:rPr lang="en-US" dirty="0"/>
              <a:t>Interlude: Mean and Median</a:t>
            </a:r>
          </a:p>
        </p:txBody>
      </p:sp>
      <p:pic>
        <p:nvPicPr>
          <p:cNvPr id="4" name="Content Placeholder 3">
            <a:extLst>
              <a:ext uri="{FF2B5EF4-FFF2-40B4-BE49-F238E27FC236}">
                <a16:creationId xmlns:a16="http://schemas.microsoft.com/office/drawing/2014/main" id="{9492C40B-4AB3-4BE7-8339-5F46F96F2194}"/>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3621535" y="1064712"/>
            <a:ext cx="8215558" cy="48726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5" name="Content Placeholder 2">
            <a:extLst>
              <a:ext uri="{FF2B5EF4-FFF2-40B4-BE49-F238E27FC236}">
                <a16:creationId xmlns:a16="http://schemas.microsoft.com/office/drawing/2014/main" id="{13349676-9E2A-42F9-907D-2C4FC024F879}"/>
              </a:ext>
            </a:extLst>
          </p:cNvPr>
          <p:cNvSpPr txBox="1">
            <a:spLocks/>
          </p:cNvSpPr>
          <p:nvPr/>
        </p:nvSpPr>
        <p:spPr>
          <a:xfrm>
            <a:off x="406051" y="1371600"/>
            <a:ext cx="2813138"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Mean rejects noise</a:t>
            </a:r>
          </a:p>
          <a:p>
            <a:r>
              <a:rPr lang="en-US" dirty="0"/>
              <a:t>Median rejects noise</a:t>
            </a:r>
          </a:p>
          <a:p>
            <a:r>
              <a:rPr lang="en-US" dirty="0"/>
              <a:t>Mean sensitive to outliers</a:t>
            </a:r>
          </a:p>
          <a:p>
            <a:r>
              <a:rPr lang="en-US" dirty="0"/>
              <a:t>Median is better proxy for Fair Market Value (FMV)</a:t>
            </a:r>
          </a:p>
        </p:txBody>
      </p:sp>
    </p:spTree>
    <p:extLst>
      <p:ext uri="{BB962C8B-B14F-4D97-AF65-F5344CB8AC3E}">
        <p14:creationId xmlns:p14="http://schemas.microsoft.com/office/powerpoint/2010/main" val="2975713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5: </a:t>
            </a:r>
            <a:r>
              <a:rPr lang="en-US" dirty="0" err="1"/>
              <a:t>lineaR</a:t>
            </a:r>
            <a:r>
              <a:rPr lang="en-US" dirty="0"/>
              <a:t> (median(time))</a:t>
            </a:r>
          </a:p>
        </p:txBody>
      </p:sp>
      <p:sp>
        <p:nvSpPr>
          <p:cNvPr id="3" name="Content Placeholder 2">
            <a:extLst>
              <a:ext uri="{FF2B5EF4-FFF2-40B4-BE49-F238E27FC236}">
                <a16:creationId xmlns:a16="http://schemas.microsoft.com/office/drawing/2014/main" id="{63013B1E-5956-4221-B69F-2D8DBBE22CC7}"/>
              </a:ext>
            </a:extLst>
          </p:cNvPr>
          <p:cNvSpPr>
            <a:spLocks noGrp="1"/>
          </p:cNvSpPr>
          <p:nvPr>
            <p:ph idx="1"/>
          </p:nvPr>
        </p:nvSpPr>
        <p:spPr/>
        <p:txBody>
          <a:bodyPr/>
          <a:lstStyle/>
          <a:p>
            <a:r>
              <a:rPr lang="en-US" dirty="0"/>
              <a:t>R2: 0.715</a:t>
            </a:r>
          </a:p>
        </p:txBody>
      </p:sp>
      <p:pic>
        <p:nvPicPr>
          <p:cNvPr id="5" name="Picture 4">
            <a:extLst>
              <a:ext uri="{FF2B5EF4-FFF2-40B4-BE49-F238E27FC236}">
                <a16:creationId xmlns:a16="http://schemas.microsoft.com/office/drawing/2014/main" id="{9610DB1B-7735-40A2-955D-317E781EF382}"/>
              </a:ext>
            </a:extLst>
          </p:cNvPr>
          <p:cNvPicPr/>
          <p:nvPr/>
        </p:nvPicPr>
        <p:blipFill>
          <a:blip r:embed="rId2">
            <a:extLst>
              <a:ext uri="{28A0092B-C50C-407E-A947-70E740481C1C}">
                <a14:useLocalDpi xmlns:a14="http://schemas.microsoft.com/office/drawing/2010/main" val="0"/>
              </a:ext>
            </a:extLst>
          </a:blip>
          <a:stretch>
            <a:fillRect/>
          </a:stretch>
        </p:blipFill>
        <p:spPr>
          <a:xfrm>
            <a:off x="3803301" y="1153367"/>
            <a:ext cx="8058847" cy="4790234"/>
          </a:xfrm>
          <a:prstGeom prst="rect">
            <a:avLst/>
          </a:prstGeom>
        </p:spPr>
      </p:pic>
    </p:spTree>
    <p:extLst>
      <p:ext uri="{BB962C8B-B14F-4D97-AF65-F5344CB8AC3E}">
        <p14:creationId xmlns:p14="http://schemas.microsoft.com/office/powerpoint/2010/main" val="1423587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6: Polynomial (time (median))</a:t>
            </a:r>
          </a:p>
        </p:txBody>
      </p:sp>
      <p:pic>
        <p:nvPicPr>
          <p:cNvPr id="5" name="Picture 4">
            <a:extLst>
              <a:ext uri="{FF2B5EF4-FFF2-40B4-BE49-F238E27FC236}">
                <a16:creationId xmlns:a16="http://schemas.microsoft.com/office/drawing/2014/main" id="{1677D6D5-35ED-4478-ACD6-F2555E096002}"/>
              </a:ext>
            </a:extLst>
          </p:cNvPr>
          <p:cNvPicPr/>
          <p:nvPr/>
        </p:nvPicPr>
        <p:blipFill>
          <a:blip r:embed="rId2">
            <a:extLst>
              <a:ext uri="{28A0092B-C50C-407E-A947-70E740481C1C}">
                <a14:useLocalDpi xmlns:a14="http://schemas.microsoft.com/office/drawing/2010/main" val="0"/>
              </a:ext>
            </a:extLst>
          </a:blip>
          <a:stretch>
            <a:fillRect/>
          </a:stretch>
        </p:blipFill>
        <p:spPr>
          <a:xfrm>
            <a:off x="3778249" y="914400"/>
            <a:ext cx="7770747" cy="5160723"/>
          </a:xfrm>
          <a:prstGeom prst="rect">
            <a:avLst/>
          </a:prstGeom>
        </p:spPr>
      </p:pic>
      <p:sp>
        <p:nvSpPr>
          <p:cNvPr id="6" name="Content Placeholder 2">
            <a:extLst>
              <a:ext uri="{FF2B5EF4-FFF2-40B4-BE49-F238E27FC236}">
                <a16:creationId xmlns:a16="http://schemas.microsoft.com/office/drawing/2014/main" id="{C76C4D02-863D-42E7-98ED-A71094848B82}"/>
              </a:ext>
            </a:extLst>
          </p:cNvPr>
          <p:cNvSpPr>
            <a:spLocks noGrp="1"/>
          </p:cNvSpPr>
          <p:nvPr>
            <p:ph idx="1"/>
          </p:nvPr>
        </p:nvSpPr>
        <p:spPr>
          <a:xfrm>
            <a:off x="1295400" y="1828800"/>
            <a:ext cx="9601200" cy="4114800"/>
          </a:xfrm>
        </p:spPr>
        <p:txBody>
          <a:bodyPr/>
          <a:lstStyle/>
          <a:p>
            <a:r>
              <a:rPr lang="en-US" dirty="0"/>
              <a:t>R2: 0.834</a:t>
            </a:r>
          </a:p>
        </p:txBody>
      </p:sp>
    </p:spTree>
    <p:extLst>
      <p:ext uri="{BB962C8B-B14F-4D97-AF65-F5344CB8AC3E}">
        <p14:creationId xmlns:p14="http://schemas.microsoft.com/office/powerpoint/2010/main" val="457737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7: Polynomial (time, size (median))</a:t>
            </a:r>
          </a:p>
        </p:txBody>
      </p:sp>
      <p:sp>
        <p:nvSpPr>
          <p:cNvPr id="3" name="Content Placeholder 2">
            <a:extLst>
              <a:ext uri="{FF2B5EF4-FFF2-40B4-BE49-F238E27FC236}">
                <a16:creationId xmlns:a16="http://schemas.microsoft.com/office/drawing/2014/main" id="{7CAA2F28-5DCD-4355-9191-2BEA9B3BEAC2}"/>
              </a:ext>
            </a:extLst>
          </p:cNvPr>
          <p:cNvSpPr>
            <a:spLocks noGrp="1"/>
          </p:cNvSpPr>
          <p:nvPr>
            <p:ph idx="1"/>
          </p:nvPr>
        </p:nvSpPr>
        <p:spPr/>
        <p:txBody>
          <a:bodyPr/>
          <a:lstStyle/>
          <a:p>
            <a:r>
              <a:rPr lang="en-US" dirty="0"/>
              <a:t>Time (months)</a:t>
            </a:r>
          </a:p>
          <a:p>
            <a:r>
              <a:rPr lang="en-US" dirty="0"/>
              <a:t>Degree </a:t>
            </a:r>
          </a:p>
          <a:p>
            <a:endParaRPr lang="en-US" dirty="0"/>
          </a:p>
        </p:txBody>
      </p:sp>
      <p:pic>
        <p:nvPicPr>
          <p:cNvPr id="6" name="Picture 5">
            <a:extLst>
              <a:ext uri="{FF2B5EF4-FFF2-40B4-BE49-F238E27FC236}">
                <a16:creationId xmlns:a16="http://schemas.microsoft.com/office/drawing/2014/main" id="{F143446E-A106-4573-9D51-A4C163EA68FA}"/>
              </a:ext>
            </a:extLst>
          </p:cNvPr>
          <p:cNvPicPr/>
          <p:nvPr/>
        </p:nvPicPr>
        <p:blipFill>
          <a:blip r:embed="rId2">
            <a:extLst>
              <a:ext uri="{28A0092B-C50C-407E-A947-70E740481C1C}">
                <a14:useLocalDpi xmlns:a14="http://schemas.microsoft.com/office/drawing/2010/main" val="0"/>
              </a:ext>
            </a:extLst>
          </a:blip>
          <a:stretch>
            <a:fillRect/>
          </a:stretch>
        </p:blipFill>
        <p:spPr>
          <a:xfrm>
            <a:off x="4028771" y="914401"/>
            <a:ext cx="7319810" cy="5029200"/>
          </a:xfrm>
          <a:prstGeom prst="rect">
            <a:avLst/>
          </a:prstGeom>
        </p:spPr>
      </p:pic>
    </p:spTree>
    <p:extLst>
      <p:ext uri="{BB962C8B-B14F-4D97-AF65-F5344CB8AC3E}">
        <p14:creationId xmlns:p14="http://schemas.microsoft.com/office/powerpoint/2010/main" val="2414960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B16F74-0D61-43F7-844C-A20C0D6A1DDC}"/>
              </a:ext>
            </a:extLst>
          </p:cNvPr>
          <p:cNvSpPr>
            <a:spLocks noGrp="1"/>
          </p:cNvSpPr>
          <p:nvPr>
            <p:ph type="title"/>
          </p:nvPr>
        </p:nvSpPr>
        <p:spPr>
          <a:xfrm>
            <a:off x="1295400" y="279749"/>
            <a:ext cx="9601200" cy="559495"/>
          </a:xfrm>
        </p:spPr>
        <p:txBody>
          <a:bodyPr/>
          <a:lstStyle/>
          <a:p>
            <a:r>
              <a:rPr lang="en-US" dirty="0"/>
              <a:t>Model 8: Polynomial (time (median))</a:t>
            </a:r>
          </a:p>
        </p:txBody>
      </p:sp>
      <p:sp>
        <p:nvSpPr>
          <p:cNvPr id="3" name="Content Placeholder 2">
            <a:extLst>
              <a:ext uri="{FF2B5EF4-FFF2-40B4-BE49-F238E27FC236}">
                <a16:creationId xmlns:a16="http://schemas.microsoft.com/office/drawing/2014/main" id="{7CAA2F28-5DCD-4355-9191-2BEA9B3BEAC2}"/>
              </a:ext>
            </a:extLst>
          </p:cNvPr>
          <p:cNvSpPr>
            <a:spLocks noGrp="1"/>
          </p:cNvSpPr>
          <p:nvPr>
            <p:ph idx="1"/>
          </p:nvPr>
        </p:nvSpPr>
        <p:spPr/>
        <p:txBody>
          <a:bodyPr/>
          <a:lstStyle/>
          <a:p>
            <a:r>
              <a:rPr lang="en-US" dirty="0"/>
              <a:t>Time (weeks)</a:t>
            </a:r>
          </a:p>
          <a:p>
            <a:r>
              <a:rPr lang="en-US" dirty="0"/>
              <a:t>Degree</a:t>
            </a:r>
          </a:p>
          <a:p>
            <a:r>
              <a:rPr lang="en-US" dirty="0"/>
              <a:t>R^2 </a:t>
            </a:r>
          </a:p>
        </p:txBody>
      </p:sp>
      <p:pic>
        <p:nvPicPr>
          <p:cNvPr id="6" name="Picture 5">
            <a:extLst>
              <a:ext uri="{FF2B5EF4-FFF2-40B4-BE49-F238E27FC236}">
                <a16:creationId xmlns:a16="http://schemas.microsoft.com/office/drawing/2014/main" id="{0054702F-AE0A-4D6D-89FB-D5EF5E19D174}"/>
              </a:ext>
            </a:extLst>
          </p:cNvPr>
          <p:cNvPicPr/>
          <p:nvPr/>
        </p:nvPicPr>
        <p:blipFill>
          <a:blip r:embed="rId2">
            <a:extLst>
              <a:ext uri="{28A0092B-C50C-407E-A947-70E740481C1C}">
                <a14:useLocalDpi xmlns:a14="http://schemas.microsoft.com/office/drawing/2010/main" val="0"/>
              </a:ext>
            </a:extLst>
          </a:blip>
          <a:stretch>
            <a:fillRect/>
          </a:stretch>
        </p:blipFill>
        <p:spPr>
          <a:xfrm>
            <a:off x="3865932" y="914401"/>
            <a:ext cx="7030668" cy="5029200"/>
          </a:xfrm>
          <a:prstGeom prst="rect">
            <a:avLst/>
          </a:prstGeom>
        </p:spPr>
      </p:pic>
    </p:spTree>
    <p:extLst>
      <p:ext uri="{BB962C8B-B14F-4D97-AF65-F5344CB8AC3E}">
        <p14:creationId xmlns:p14="http://schemas.microsoft.com/office/powerpoint/2010/main" val="27416750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A71FC9-7943-47E4-B643-23924E3684E3}"/>
              </a:ext>
            </a:extLst>
          </p:cNvPr>
          <p:cNvSpPr>
            <a:spLocks noGrp="1"/>
          </p:cNvSpPr>
          <p:nvPr>
            <p:ph type="title"/>
          </p:nvPr>
        </p:nvSpPr>
        <p:spPr>
          <a:xfrm>
            <a:off x="1295400" y="381000"/>
            <a:ext cx="9601200" cy="533400"/>
          </a:xfrm>
        </p:spPr>
        <p:txBody>
          <a:bodyPr/>
          <a:lstStyle/>
          <a:p>
            <a:r>
              <a:rPr lang="en-US" dirty="0"/>
              <a:t>Predictions(I)</a:t>
            </a:r>
          </a:p>
        </p:txBody>
      </p:sp>
      <p:pic>
        <p:nvPicPr>
          <p:cNvPr id="4" name="Content Placeholder 3">
            <a:extLst>
              <a:ext uri="{FF2B5EF4-FFF2-40B4-BE49-F238E27FC236}">
                <a16:creationId xmlns:a16="http://schemas.microsoft.com/office/drawing/2014/main" id="{911EF989-942E-4AA0-B5B5-F608364978B6}"/>
              </a:ext>
            </a:extLst>
          </p:cNvPr>
          <p:cNvPicPr>
            <a:picLocks noGrp="1"/>
          </p:cNvPicPr>
          <p:nvPr>
            <p:ph idx="1"/>
          </p:nvPr>
        </p:nvPicPr>
        <p:blipFill>
          <a:blip r:embed="rId2">
            <a:extLst>
              <a:ext uri="{28A0092B-C50C-407E-A947-70E740481C1C}">
                <a14:useLocalDpi xmlns:a14="http://schemas.microsoft.com/office/drawing/2010/main" val="0"/>
              </a:ext>
            </a:extLst>
          </a:blip>
          <a:stretch>
            <a:fillRect/>
          </a:stretch>
        </p:blipFill>
        <p:spPr>
          <a:xfrm>
            <a:off x="4084138" y="914400"/>
            <a:ext cx="7538970" cy="5029200"/>
          </a:xfrm>
          <a:prstGeom prst="rect">
            <a:avLst/>
          </a:prstGeom>
        </p:spPr>
      </p:pic>
      <p:sp>
        <p:nvSpPr>
          <p:cNvPr id="6" name="Content Placeholder 2">
            <a:extLst>
              <a:ext uri="{FF2B5EF4-FFF2-40B4-BE49-F238E27FC236}">
                <a16:creationId xmlns:a16="http://schemas.microsoft.com/office/drawing/2014/main" id="{47A61D42-374D-49FF-A037-03B4FEED9E0D}"/>
              </a:ext>
            </a:extLst>
          </p:cNvPr>
          <p:cNvSpPr txBox="1">
            <a:spLocks/>
          </p:cNvSpPr>
          <p:nvPr/>
        </p:nvSpPr>
        <p:spPr>
          <a:xfrm>
            <a:off x="1157614" y="1828800"/>
            <a:ext cx="3101235"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Extrapolate all models –reject outlying predictions.</a:t>
            </a:r>
          </a:p>
          <a:p>
            <a:pPr lvl="1"/>
            <a:r>
              <a:rPr lang="en-US" dirty="0"/>
              <a:t>Linear models</a:t>
            </a:r>
          </a:p>
          <a:p>
            <a:pPr lvl="1"/>
            <a:r>
              <a:rPr lang="en-US" dirty="0"/>
              <a:t>Polynomial models</a:t>
            </a:r>
          </a:p>
          <a:p>
            <a:pPr lvl="1"/>
            <a:r>
              <a:rPr lang="en-US" dirty="0"/>
              <a:t>Random Forest</a:t>
            </a:r>
          </a:p>
        </p:txBody>
      </p:sp>
    </p:spTree>
    <p:extLst>
      <p:ext uri="{BB962C8B-B14F-4D97-AF65-F5344CB8AC3E}">
        <p14:creationId xmlns:p14="http://schemas.microsoft.com/office/powerpoint/2010/main" val="1670605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83A860-0C04-478B-B99F-06F7E34486E2}"/>
              </a:ext>
            </a:extLst>
          </p:cNvPr>
          <p:cNvSpPr>
            <a:spLocks noGrp="1"/>
          </p:cNvSpPr>
          <p:nvPr>
            <p:ph type="title"/>
          </p:nvPr>
        </p:nvSpPr>
        <p:spPr>
          <a:xfrm>
            <a:off x="1383083" y="481209"/>
            <a:ext cx="9601200" cy="545925"/>
          </a:xfrm>
        </p:spPr>
        <p:txBody>
          <a:bodyPr/>
          <a:lstStyle/>
          <a:p>
            <a:r>
              <a:rPr lang="en-US" dirty="0"/>
              <a:t>Predictions(ii)</a:t>
            </a:r>
          </a:p>
        </p:txBody>
      </p:sp>
      <p:graphicFrame>
        <p:nvGraphicFramePr>
          <p:cNvPr id="6" name="Content Placeholder 5">
            <a:extLst>
              <a:ext uri="{FF2B5EF4-FFF2-40B4-BE49-F238E27FC236}">
                <a16:creationId xmlns:a16="http://schemas.microsoft.com/office/drawing/2014/main" id="{0CBD15E0-44B0-4919-B6D2-1BC1AFE3562D}"/>
              </a:ext>
            </a:extLst>
          </p:cNvPr>
          <p:cNvGraphicFramePr>
            <a:graphicFrameLocks noGrp="1"/>
          </p:cNvGraphicFramePr>
          <p:nvPr>
            <p:ph idx="1"/>
            <p:extLst>
              <p:ext uri="{D42A27DB-BD31-4B8C-83A1-F6EECF244321}">
                <p14:modId xmlns:p14="http://schemas.microsoft.com/office/powerpoint/2010/main" val="2231282748"/>
              </p:ext>
            </p:extLst>
          </p:nvPr>
        </p:nvGraphicFramePr>
        <p:xfrm>
          <a:off x="1295400" y="4572000"/>
          <a:ext cx="9601200" cy="1360806"/>
        </p:xfrm>
        <a:graphic>
          <a:graphicData uri="http://schemas.openxmlformats.org/drawingml/2006/table">
            <a:tbl>
              <a:tblPr firstRow="1" bandRow="1">
                <a:tableStyleId>{B301B821-A1FF-4177-AEE7-76D212191A09}</a:tableStyleId>
              </a:tblPr>
              <a:tblGrid>
                <a:gridCol w="960120">
                  <a:extLst>
                    <a:ext uri="{9D8B030D-6E8A-4147-A177-3AD203B41FA5}">
                      <a16:colId xmlns:a16="http://schemas.microsoft.com/office/drawing/2014/main" val="3205970863"/>
                    </a:ext>
                  </a:extLst>
                </a:gridCol>
                <a:gridCol w="960120">
                  <a:extLst>
                    <a:ext uri="{9D8B030D-6E8A-4147-A177-3AD203B41FA5}">
                      <a16:colId xmlns:a16="http://schemas.microsoft.com/office/drawing/2014/main" val="2787296259"/>
                    </a:ext>
                  </a:extLst>
                </a:gridCol>
                <a:gridCol w="960120">
                  <a:extLst>
                    <a:ext uri="{9D8B030D-6E8A-4147-A177-3AD203B41FA5}">
                      <a16:colId xmlns:a16="http://schemas.microsoft.com/office/drawing/2014/main" val="2337792564"/>
                    </a:ext>
                  </a:extLst>
                </a:gridCol>
                <a:gridCol w="960120">
                  <a:extLst>
                    <a:ext uri="{9D8B030D-6E8A-4147-A177-3AD203B41FA5}">
                      <a16:colId xmlns:a16="http://schemas.microsoft.com/office/drawing/2014/main" val="1715462837"/>
                    </a:ext>
                  </a:extLst>
                </a:gridCol>
                <a:gridCol w="960120">
                  <a:extLst>
                    <a:ext uri="{9D8B030D-6E8A-4147-A177-3AD203B41FA5}">
                      <a16:colId xmlns:a16="http://schemas.microsoft.com/office/drawing/2014/main" val="2082884810"/>
                    </a:ext>
                  </a:extLst>
                </a:gridCol>
                <a:gridCol w="960120">
                  <a:extLst>
                    <a:ext uri="{9D8B030D-6E8A-4147-A177-3AD203B41FA5}">
                      <a16:colId xmlns:a16="http://schemas.microsoft.com/office/drawing/2014/main" val="3363162554"/>
                    </a:ext>
                  </a:extLst>
                </a:gridCol>
                <a:gridCol w="960120">
                  <a:extLst>
                    <a:ext uri="{9D8B030D-6E8A-4147-A177-3AD203B41FA5}">
                      <a16:colId xmlns:a16="http://schemas.microsoft.com/office/drawing/2014/main" val="3401933250"/>
                    </a:ext>
                  </a:extLst>
                </a:gridCol>
                <a:gridCol w="960120">
                  <a:extLst>
                    <a:ext uri="{9D8B030D-6E8A-4147-A177-3AD203B41FA5}">
                      <a16:colId xmlns:a16="http://schemas.microsoft.com/office/drawing/2014/main" val="642823558"/>
                    </a:ext>
                  </a:extLst>
                </a:gridCol>
                <a:gridCol w="960120">
                  <a:extLst>
                    <a:ext uri="{9D8B030D-6E8A-4147-A177-3AD203B41FA5}">
                      <a16:colId xmlns:a16="http://schemas.microsoft.com/office/drawing/2014/main" val="843216312"/>
                    </a:ext>
                  </a:extLst>
                </a:gridCol>
                <a:gridCol w="960120">
                  <a:extLst>
                    <a:ext uri="{9D8B030D-6E8A-4147-A177-3AD203B41FA5}">
                      <a16:colId xmlns:a16="http://schemas.microsoft.com/office/drawing/2014/main" val="2442183649"/>
                    </a:ext>
                  </a:extLst>
                </a:gridCol>
              </a:tblGrid>
              <a:tr h="370840">
                <a:tc>
                  <a:txBody>
                    <a:bodyPr/>
                    <a:lstStyle/>
                    <a:p>
                      <a:pPr marL="0" marR="0">
                        <a:lnSpc>
                          <a:spcPct val="120000"/>
                        </a:lnSpc>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 </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20161231</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20170331</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20170630</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20170930</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20171231</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20180331</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20180630</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20180930</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20181231</a:t>
                      </a:r>
                    </a:p>
                  </a:txBody>
                  <a:tcPr marL="68580" marR="68580" marT="0" marB="0"/>
                </a:tc>
                <a:extLst>
                  <a:ext uri="{0D108BD9-81ED-4DB2-BD59-A6C34878D82A}">
                    <a16:rowId xmlns:a16="http://schemas.microsoft.com/office/drawing/2014/main" val="420262665"/>
                  </a:ext>
                </a:extLst>
              </a:tr>
              <a:tr h="370840">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Mean prediction</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3.91</a:t>
                      </a:r>
                    </a:p>
                  </a:txBody>
                  <a:tcPr marL="68580" marR="68580" marT="0" marB="0" anchor="ctr"/>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3.76</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3.57</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3.33</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3.03</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2.66</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2.22</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1.69</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1.04</a:t>
                      </a:r>
                    </a:p>
                  </a:txBody>
                  <a:tcPr marL="68580" marR="68580" marT="0" marB="0" anchor="b"/>
                </a:tc>
                <a:extLst>
                  <a:ext uri="{0D108BD9-81ED-4DB2-BD59-A6C34878D82A}">
                    <a16:rowId xmlns:a16="http://schemas.microsoft.com/office/drawing/2014/main" val="3458595374"/>
                  </a:ext>
                </a:extLst>
              </a:tr>
              <a:tr h="460438">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Model 6 Prediction</a:t>
                      </a:r>
                    </a:p>
                  </a:txBody>
                  <a:tcPr marL="68580" marR="68580" marT="0" marB="0"/>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 </a:t>
                      </a:r>
                    </a:p>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3.85</a:t>
                      </a:r>
                    </a:p>
                  </a:txBody>
                  <a:tcPr marL="68580" marR="68580" marT="0" marB="0" anchor="ctr"/>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3.68</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3.45</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3.16</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2.79</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2.35</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1.83</a:t>
                      </a:r>
                    </a:p>
                  </a:txBody>
                  <a:tcPr marL="68580" marR="68580" marT="0" marB="0" anchor="b"/>
                </a:tc>
                <a:tc>
                  <a:txBody>
                    <a:bodyPr/>
                    <a:lstStyle/>
                    <a:p>
                      <a:pPr marL="0" marR="0">
                        <a:lnSpc>
                          <a:spcPct val="120000"/>
                        </a:lnSpc>
                        <a:spcBef>
                          <a:spcPts val="0"/>
                        </a:spcBef>
                        <a:spcAft>
                          <a:spcPts val="0"/>
                        </a:spcAft>
                      </a:pPr>
                      <a:r>
                        <a:rPr lang="en-US" sz="1400">
                          <a:effectLst/>
                          <a:latin typeface="Calibri" panose="020F0502020204030204" pitchFamily="34" charset="0"/>
                          <a:ea typeface="Times New Roman" panose="02020603050405020304" pitchFamily="18" charset="0"/>
                          <a:cs typeface="Times New Roman" panose="02020603050405020304" pitchFamily="18" charset="0"/>
                        </a:rPr>
                        <a:t>1.22</a:t>
                      </a:r>
                    </a:p>
                  </a:txBody>
                  <a:tcPr marL="68580" marR="68580" marT="0" marB="0" anchor="b"/>
                </a:tc>
                <a:tc>
                  <a:txBody>
                    <a:bodyPr/>
                    <a:lstStyle/>
                    <a:p>
                      <a:pPr marL="0" marR="0">
                        <a:lnSpc>
                          <a:spcPct val="120000"/>
                        </a:lnSpc>
                        <a:spcBef>
                          <a:spcPts val="0"/>
                        </a:spcBef>
                        <a:spcAft>
                          <a:spcPts val="0"/>
                        </a:spcAft>
                      </a:pPr>
                      <a:r>
                        <a:rPr lang="en-US" sz="1400" dirty="0">
                          <a:effectLst/>
                          <a:latin typeface="Calibri" panose="020F0502020204030204" pitchFamily="34" charset="0"/>
                          <a:ea typeface="Times New Roman" panose="02020603050405020304" pitchFamily="18" charset="0"/>
                          <a:cs typeface="Times New Roman" panose="02020603050405020304" pitchFamily="18" charset="0"/>
                        </a:rPr>
                        <a:t>0.49</a:t>
                      </a:r>
                    </a:p>
                  </a:txBody>
                  <a:tcPr marL="68580" marR="68580" marT="0" marB="0" anchor="b"/>
                </a:tc>
                <a:extLst>
                  <a:ext uri="{0D108BD9-81ED-4DB2-BD59-A6C34878D82A}">
                    <a16:rowId xmlns:a16="http://schemas.microsoft.com/office/drawing/2014/main" val="1705113816"/>
                  </a:ext>
                </a:extLst>
              </a:tr>
            </a:tbl>
          </a:graphicData>
        </a:graphic>
      </p:graphicFrame>
      <p:pic>
        <p:nvPicPr>
          <p:cNvPr id="8" name="Picture 7">
            <a:extLst>
              <a:ext uri="{FF2B5EF4-FFF2-40B4-BE49-F238E27FC236}">
                <a16:creationId xmlns:a16="http://schemas.microsoft.com/office/drawing/2014/main" id="{513C9D20-36D6-4E2B-AC28-FBC779A0D3E5}"/>
              </a:ext>
            </a:extLst>
          </p:cNvPr>
          <p:cNvPicPr/>
          <p:nvPr/>
        </p:nvPicPr>
        <p:blipFill>
          <a:blip r:embed="rId2">
            <a:extLst>
              <a:ext uri="{28A0092B-C50C-407E-A947-70E740481C1C}">
                <a14:useLocalDpi xmlns:a14="http://schemas.microsoft.com/office/drawing/2010/main" val="0"/>
              </a:ext>
            </a:extLst>
          </a:blip>
          <a:stretch>
            <a:fillRect/>
          </a:stretch>
        </p:blipFill>
        <p:spPr>
          <a:xfrm>
            <a:off x="4965527" y="245427"/>
            <a:ext cx="5943600" cy="4081145"/>
          </a:xfrm>
          <a:prstGeom prst="rect">
            <a:avLst/>
          </a:prstGeom>
        </p:spPr>
      </p:pic>
      <p:sp>
        <p:nvSpPr>
          <p:cNvPr id="9" name="Content Placeholder 2">
            <a:extLst>
              <a:ext uri="{FF2B5EF4-FFF2-40B4-BE49-F238E27FC236}">
                <a16:creationId xmlns:a16="http://schemas.microsoft.com/office/drawing/2014/main" id="{C624E1BB-ADD6-4193-B832-68ACACE5A2EC}"/>
              </a:ext>
            </a:extLst>
          </p:cNvPr>
          <p:cNvSpPr txBox="1">
            <a:spLocks/>
          </p:cNvSpPr>
          <p:nvPr/>
        </p:nvSpPr>
        <p:spPr>
          <a:xfrm>
            <a:off x="1295400" y="1828800"/>
            <a:ext cx="9601200" cy="4114800"/>
          </a:xfrm>
          <a:prstGeom prst="rect">
            <a:avLst/>
          </a:prstGeom>
        </p:spPr>
        <p:txBody>
          <a:bodyPr vert="horz" lIns="91440" tIns="45720" rIns="91440" bIns="45720" rtlCol="0">
            <a:normAutofit/>
          </a:bodyPr>
          <a:lstStyle>
            <a:lvl1pPr marL="274320" indent="-228600" algn="l" defTabSz="914400" rtl="0" eaLnBrk="1" latinLnBrk="0" hangingPunct="1">
              <a:lnSpc>
                <a:spcPct val="90000"/>
              </a:lnSpc>
              <a:spcBef>
                <a:spcPts val="1800"/>
              </a:spcBef>
              <a:buClr>
                <a:schemeClr val="accent1"/>
              </a:buClr>
              <a:buFont typeface="Arial" pitchFamily="34" charset="0"/>
              <a:buChar char="•"/>
              <a:defRPr sz="2000" kern="1200">
                <a:solidFill>
                  <a:schemeClr val="tx1"/>
                </a:solidFill>
                <a:latin typeface="+mn-lt"/>
                <a:ea typeface="+mn-ea"/>
                <a:cs typeface="+mn-cs"/>
              </a:defRPr>
            </a:lvl1pPr>
            <a:lvl2pPr marL="594360" indent="-228600" algn="l" defTabSz="914400" rtl="0" eaLnBrk="1" latinLnBrk="0" hangingPunct="1">
              <a:lnSpc>
                <a:spcPct val="90000"/>
              </a:lnSpc>
              <a:spcBef>
                <a:spcPts val="1000"/>
              </a:spcBef>
              <a:buClr>
                <a:schemeClr val="accent1"/>
              </a:buClr>
              <a:buFont typeface="Arial" pitchFamily="34" charset="0"/>
              <a:buChar char="•"/>
              <a:defRPr sz="1800" kern="1200">
                <a:solidFill>
                  <a:schemeClr val="tx1"/>
                </a:solidFill>
                <a:latin typeface="+mn-lt"/>
                <a:ea typeface="+mn-ea"/>
                <a:cs typeface="+mn-cs"/>
              </a:defRPr>
            </a:lvl2pPr>
            <a:lvl3pPr marL="914400" indent="-228600" algn="l" defTabSz="914400" rtl="0" eaLnBrk="1" latinLnBrk="0" hangingPunct="1">
              <a:lnSpc>
                <a:spcPct val="90000"/>
              </a:lnSpc>
              <a:spcBef>
                <a:spcPts val="800"/>
              </a:spcBef>
              <a:buClr>
                <a:schemeClr val="accent1"/>
              </a:buClr>
              <a:buFont typeface="Arial" pitchFamily="34" charset="0"/>
              <a:buChar char="•"/>
              <a:defRPr sz="1600" kern="1200">
                <a:solidFill>
                  <a:schemeClr val="tx1"/>
                </a:solidFill>
                <a:latin typeface="+mn-lt"/>
                <a:ea typeface="+mn-ea"/>
                <a:cs typeface="+mn-cs"/>
              </a:defRPr>
            </a:lvl3pPr>
            <a:lvl4pPr marL="1234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4pPr>
            <a:lvl5pPr marL="155448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5pPr>
            <a:lvl6pPr marL="182880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6pPr>
            <a:lvl7pPr marL="210312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7pPr>
            <a:lvl8pPr marL="2377440" indent="-228600" algn="l" defTabSz="914400" rtl="0" eaLnBrk="1" latinLnBrk="0" hangingPunct="1">
              <a:lnSpc>
                <a:spcPct val="90000"/>
              </a:lnSpc>
              <a:spcBef>
                <a:spcPts val="800"/>
              </a:spcBef>
              <a:buClr>
                <a:schemeClr val="accent1"/>
              </a:buClr>
              <a:buFont typeface="Arial" pitchFamily="34" charset="0"/>
              <a:buChar char="•"/>
              <a:defRPr sz="1400" kern="1200">
                <a:solidFill>
                  <a:schemeClr val="tx1"/>
                </a:solidFill>
                <a:latin typeface="+mn-lt"/>
                <a:ea typeface="+mn-ea"/>
                <a:cs typeface="+mn-cs"/>
              </a:defRPr>
            </a:lvl8pPr>
            <a:lvl9pPr marL="2423160" indent="0" algn="l" defTabSz="914400" rtl="0" eaLnBrk="1" latinLnBrk="0" hangingPunct="1">
              <a:lnSpc>
                <a:spcPct val="90000"/>
              </a:lnSpc>
              <a:spcBef>
                <a:spcPts val="800"/>
              </a:spcBef>
              <a:buClr>
                <a:schemeClr val="accent1"/>
              </a:buClr>
              <a:buFont typeface="Arial" pitchFamily="34" charset="0"/>
              <a:buNone/>
              <a:defRPr sz="1400" kern="1200">
                <a:solidFill>
                  <a:schemeClr val="tx1"/>
                </a:solidFill>
                <a:latin typeface="+mn-lt"/>
                <a:ea typeface="+mn-ea"/>
                <a:cs typeface="+mn-cs"/>
              </a:defRPr>
            </a:lvl9pPr>
          </a:lstStyle>
          <a:p>
            <a:r>
              <a:rPr lang="en-US" dirty="0"/>
              <a:t>2017/2018</a:t>
            </a:r>
          </a:p>
          <a:p>
            <a:r>
              <a:rPr lang="en-US" dirty="0"/>
              <a:t>8 quarters past EOD</a:t>
            </a:r>
          </a:p>
          <a:p>
            <a:r>
              <a:rPr lang="en-US" dirty="0"/>
              <a:t> Upper bound – mean()</a:t>
            </a:r>
          </a:p>
          <a:p>
            <a:r>
              <a:rPr lang="en-US" dirty="0"/>
              <a:t>Lower bound – model 6</a:t>
            </a:r>
          </a:p>
        </p:txBody>
      </p:sp>
    </p:spTree>
    <p:extLst>
      <p:ext uri="{BB962C8B-B14F-4D97-AF65-F5344CB8AC3E}">
        <p14:creationId xmlns:p14="http://schemas.microsoft.com/office/powerpoint/2010/main" val="36215549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9D7D0-907B-4034-AA08-F22373A6E4D6}"/>
              </a:ext>
            </a:extLst>
          </p:cNvPr>
          <p:cNvSpPr>
            <a:spLocks noGrp="1"/>
          </p:cNvSpPr>
          <p:nvPr>
            <p:ph type="title"/>
          </p:nvPr>
        </p:nvSpPr>
        <p:spPr>
          <a:xfrm>
            <a:off x="1295400" y="381000"/>
            <a:ext cx="9601200" cy="533400"/>
          </a:xfrm>
        </p:spPr>
        <p:txBody>
          <a:bodyPr/>
          <a:lstStyle/>
          <a:p>
            <a:r>
              <a:rPr lang="en-US" dirty="0"/>
              <a:t>Recommendations</a:t>
            </a:r>
          </a:p>
        </p:txBody>
      </p:sp>
      <p:sp>
        <p:nvSpPr>
          <p:cNvPr id="3" name="Content Placeholder 2">
            <a:extLst>
              <a:ext uri="{FF2B5EF4-FFF2-40B4-BE49-F238E27FC236}">
                <a16:creationId xmlns:a16="http://schemas.microsoft.com/office/drawing/2014/main" id="{C41BC680-303C-4AF6-9AE2-9233F358C5F8}"/>
              </a:ext>
            </a:extLst>
          </p:cNvPr>
          <p:cNvSpPr>
            <a:spLocks noGrp="1"/>
          </p:cNvSpPr>
          <p:nvPr>
            <p:ph idx="1"/>
          </p:nvPr>
        </p:nvSpPr>
        <p:spPr/>
        <p:txBody>
          <a:bodyPr>
            <a:normAutofit lnSpcReduction="10000"/>
          </a:bodyPr>
          <a:lstStyle/>
          <a:p>
            <a:r>
              <a:rPr lang="en-US" b="1" dirty="0"/>
              <a:t>Get several competitive quotations for the solar installation</a:t>
            </a:r>
          </a:p>
          <a:p>
            <a:pPr marL="365760" lvl="1" indent="0">
              <a:buNone/>
            </a:pPr>
            <a:r>
              <a:rPr lang="en-US" dirty="0"/>
              <a:t>The data show that prices for similar solar installation vary dramatically (in some case by a factor of 10).  A selection of vendors is likely to provide the best price.  Getting a competitive price is probably more important than optimal timing of the purchase.</a:t>
            </a:r>
          </a:p>
          <a:p>
            <a:pPr marL="365760" lvl="1" indent="0">
              <a:buNone/>
            </a:pPr>
            <a:endParaRPr lang="en-US" dirty="0"/>
          </a:p>
          <a:p>
            <a:r>
              <a:rPr lang="en-US" b="1" dirty="0"/>
              <a:t>Given the shape of the predicted cost curve, it is reasonable to expect that median cost will drop by about $1.00/watt over 2017.</a:t>
            </a:r>
          </a:p>
          <a:p>
            <a:pPr marL="365760" lvl="1" indent="0">
              <a:buNone/>
            </a:pPr>
            <a:r>
              <a:rPr lang="en-US" dirty="0"/>
              <a:t>It is also reasonable to expect at least this rate of decline in 2018 and there are grounds to believe that the rate of price decline will accelerate in 2018.   It would be prudent to revisit this analysis incorporating more data as it becomes available.</a:t>
            </a:r>
          </a:p>
          <a:p>
            <a:pPr marL="365760" lvl="1" indent="0">
              <a:buNone/>
            </a:pPr>
            <a:endParaRPr lang="en-US" dirty="0"/>
          </a:p>
          <a:p>
            <a:pPr marL="45720" indent="0">
              <a:buNone/>
            </a:pPr>
            <a:r>
              <a:rPr lang="en-US" b="1" dirty="0"/>
              <a:t>Given these predictions the customer can weigh the current cost of installation and the expected price decrease and make an informed decision.</a:t>
            </a:r>
          </a:p>
        </p:txBody>
      </p:sp>
      <p:sp>
        <p:nvSpPr>
          <p:cNvPr id="4" name="Title 1">
            <a:extLst>
              <a:ext uri="{FF2B5EF4-FFF2-40B4-BE49-F238E27FC236}">
                <a16:creationId xmlns:a16="http://schemas.microsoft.com/office/drawing/2014/main" id="{A957CCF8-2AC2-4A24-AD82-BF39C7BC8F16}"/>
              </a:ext>
            </a:extLst>
          </p:cNvPr>
          <p:cNvSpPr txBox="1">
            <a:spLocks/>
          </p:cNvSpPr>
          <p:nvPr/>
        </p:nvSpPr>
        <p:spPr>
          <a:xfrm>
            <a:off x="1295400" y="941540"/>
            <a:ext cx="9601200" cy="533400"/>
          </a:xfrm>
          <a:prstGeom prst="rect">
            <a:avLst/>
          </a:prstGeom>
        </p:spPr>
        <p:txBody>
          <a:bodyPr vert="horz" lIns="91440" tIns="45720" rIns="91440" bIns="45720" rtlCol="0" anchor="b">
            <a:normAutofit fontScale="62500" lnSpcReduction="20000"/>
          </a:bodyPr>
          <a:lstStyle>
            <a:lvl1pPr algn="l" defTabSz="914400" rtl="0" eaLnBrk="1" latinLnBrk="0" hangingPunct="1">
              <a:lnSpc>
                <a:spcPct val="90000"/>
              </a:lnSpc>
              <a:spcBef>
                <a:spcPct val="0"/>
              </a:spcBef>
              <a:buNone/>
              <a:defRPr sz="3200" b="1" kern="1200" cap="all" baseline="0">
                <a:solidFill>
                  <a:schemeClr val="accent1"/>
                </a:solidFill>
                <a:effectLst>
                  <a:outerShdw blurRad="38100" dist="25400" dir="18900000" algn="bl" rotWithShape="0">
                    <a:schemeClr val="bg1">
                      <a:alpha val="80000"/>
                    </a:schemeClr>
                  </a:outerShdw>
                </a:effectLst>
                <a:latin typeface="+mj-lt"/>
                <a:ea typeface="+mj-ea"/>
                <a:cs typeface="+mj-cs"/>
              </a:defRPr>
            </a:lvl1pPr>
          </a:lstStyle>
          <a:p>
            <a:r>
              <a:rPr lang="en-US" dirty="0"/>
              <a:t>“Will it be more cost-effective to install now, or will I save money by waiting a year or two?”</a:t>
            </a:r>
          </a:p>
        </p:txBody>
      </p:sp>
    </p:spTree>
    <p:extLst>
      <p:ext uri="{BB962C8B-B14F-4D97-AF65-F5344CB8AC3E}">
        <p14:creationId xmlns:p14="http://schemas.microsoft.com/office/powerpoint/2010/main" val="1462592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CUSTOMEr</a:t>
            </a:r>
            <a:endParaRPr lang="en-US" dirty="0"/>
          </a:p>
        </p:txBody>
      </p:sp>
      <p:sp>
        <p:nvSpPr>
          <p:cNvPr id="3" name="Content Placeholder 2"/>
          <p:cNvSpPr>
            <a:spLocks noGrp="1"/>
          </p:cNvSpPr>
          <p:nvPr>
            <p:ph idx="1"/>
          </p:nvPr>
        </p:nvSpPr>
        <p:spPr/>
        <p:txBody>
          <a:bodyPr/>
          <a:lstStyle/>
          <a:p>
            <a:r>
              <a:rPr lang="en-US" dirty="0"/>
              <a:t>Jane Q. Public, homeowner</a:t>
            </a:r>
          </a:p>
          <a:p>
            <a:r>
              <a:rPr lang="en-US" dirty="0"/>
              <a:t>Direct purchaser of solar power</a:t>
            </a:r>
          </a:p>
          <a:p>
            <a:r>
              <a:rPr lang="en-US" dirty="0"/>
              <a:t>3 – 8 </a:t>
            </a:r>
            <a:r>
              <a:rPr lang="en-US" dirty="0" err="1"/>
              <a:t>kwatts</a:t>
            </a:r>
            <a:endParaRPr lang="en-US" dirty="0"/>
          </a:p>
          <a:p>
            <a:r>
              <a:rPr lang="en-US" dirty="0"/>
              <a:t>Roof-mounted</a:t>
            </a:r>
          </a:p>
          <a:p>
            <a:endParaRPr lang="en-US" dirty="0"/>
          </a:p>
          <a:p>
            <a:endParaRPr lang="en-US" dirty="0"/>
          </a:p>
        </p:txBody>
      </p:sp>
    </p:spTree>
    <p:extLst>
      <p:ext uri="{BB962C8B-B14F-4D97-AF65-F5344CB8AC3E}">
        <p14:creationId xmlns:p14="http://schemas.microsoft.com/office/powerpoint/2010/main" val="3379097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B091B-0B75-4858-8776-A4ECA84F07A3}"/>
              </a:ext>
            </a:extLst>
          </p:cNvPr>
          <p:cNvSpPr>
            <a:spLocks noGrp="1"/>
          </p:cNvSpPr>
          <p:nvPr>
            <p:ph type="title"/>
          </p:nvPr>
        </p:nvSpPr>
        <p:spPr>
          <a:xfrm>
            <a:off x="1295400" y="381000"/>
            <a:ext cx="9601200" cy="533400"/>
          </a:xfrm>
        </p:spPr>
        <p:txBody>
          <a:bodyPr/>
          <a:lstStyle/>
          <a:p>
            <a:r>
              <a:rPr lang="en-US" dirty="0"/>
              <a:t>Future Work</a:t>
            </a:r>
          </a:p>
        </p:txBody>
      </p:sp>
      <p:sp>
        <p:nvSpPr>
          <p:cNvPr id="3" name="Content Placeholder 2">
            <a:extLst>
              <a:ext uri="{FF2B5EF4-FFF2-40B4-BE49-F238E27FC236}">
                <a16:creationId xmlns:a16="http://schemas.microsoft.com/office/drawing/2014/main" id="{B16B0D82-312E-4690-A9CC-490AE46BD9BF}"/>
              </a:ext>
            </a:extLst>
          </p:cNvPr>
          <p:cNvSpPr>
            <a:spLocks noGrp="1"/>
          </p:cNvSpPr>
          <p:nvPr>
            <p:ph idx="1"/>
          </p:nvPr>
        </p:nvSpPr>
        <p:spPr/>
        <p:txBody>
          <a:bodyPr/>
          <a:lstStyle/>
          <a:p>
            <a:r>
              <a:rPr lang="en-US" dirty="0"/>
              <a:t>Validate with 2017 data, when it becomes available.</a:t>
            </a:r>
          </a:p>
          <a:p>
            <a:r>
              <a:rPr lang="en-US" dirty="0"/>
              <a:t>Experiment with other feature transformations (logistic function).</a:t>
            </a:r>
          </a:p>
          <a:p>
            <a:r>
              <a:rPr lang="en-US" dirty="0"/>
              <a:t>Apply time-series methods.</a:t>
            </a:r>
          </a:p>
          <a:p>
            <a:r>
              <a:rPr lang="en-US" dirty="0"/>
              <a:t>Measure other regressors.</a:t>
            </a:r>
          </a:p>
        </p:txBody>
      </p:sp>
    </p:spTree>
    <p:extLst>
      <p:ext uri="{BB962C8B-B14F-4D97-AF65-F5344CB8AC3E}">
        <p14:creationId xmlns:p14="http://schemas.microsoft.com/office/powerpoint/2010/main" val="1399557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E452C-4528-47AC-A6A6-1160DB72824C}"/>
              </a:ext>
            </a:extLst>
          </p:cNvPr>
          <p:cNvSpPr>
            <a:spLocks noGrp="1"/>
          </p:cNvSpPr>
          <p:nvPr>
            <p:ph type="title"/>
          </p:nvPr>
        </p:nvSpPr>
        <p:spPr/>
        <p:txBody>
          <a:bodyPr/>
          <a:lstStyle/>
          <a:p>
            <a:r>
              <a:rPr lang="en-US" dirty="0"/>
              <a:t>The Data</a:t>
            </a:r>
          </a:p>
        </p:txBody>
      </p:sp>
      <p:sp>
        <p:nvSpPr>
          <p:cNvPr id="3" name="Content Placeholder 2">
            <a:extLst>
              <a:ext uri="{FF2B5EF4-FFF2-40B4-BE49-F238E27FC236}">
                <a16:creationId xmlns:a16="http://schemas.microsoft.com/office/drawing/2014/main" id="{E90473B5-4DC4-4308-BC2D-A02FC6B012B3}"/>
              </a:ext>
            </a:extLst>
          </p:cNvPr>
          <p:cNvSpPr>
            <a:spLocks noGrp="1"/>
          </p:cNvSpPr>
          <p:nvPr>
            <p:ph idx="1"/>
          </p:nvPr>
        </p:nvSpPr>
        <p:spPr/>
        <p:txBody>
          <a:bodyPr/>
          <a:lstStyle/>
          <a:p>
            <a:r>
              <a:rPr lang="en-US" dirty="0">
                <a:hlinkClick r:id="rId2"/>
              </a:rPr>
              <a:t>https://openpv.nrel.gov/search</a:t>
            </a:r>
            <a:endParaRPr lang="en-US" dirty="0"/>
          </a:p>
          <a:p>
            <a:r>
              <a:rPr lang="en-US" dirty="0"/>
              <a:t>~1,000,000 rows, ~80 features</a:t>
            </a:r>
          </a:p>
          <a:p>
            <a:r>
              <a:rPr lang="en-US" dirty="0"/>
              <a:t>Two datasets</a:t>
            </a:r>
          </a:p>
          <a:p>
            <a:pPr lvl="1"/>
            <a:r>
              <a:rPr lang="en-US" dirty="0"/>
              <a:t>NREL – National Renewable Energy Laboratory</a:t>
            </a:r>
          </a:p>
          <a:p>
            <a:pPr lvl="2"/>
            <a:r>
              <a:rPr lang="en-US" dirty="0"/>
              <a:t>had many duplicates</a:t>
            </a:r>
          </a:p>
          <a:p>
            <a:pPr lvl="1"/>
            <a:r>
              <a:rPr lang="en-US" dirty="0"/>
              <a:t>LBNL – Lawrence Berkeley National Laboratory</a:t>
            </a:r>
          </a:p>
          <a:p>
            <a:pPr lvl="2"/>
            <a:r>
              <a:rPr lang="en-US" dirty="0"/>
              <a:t>had fields to id info source </a:t>
            </a:r>
            <a:r>
              <a:rPr lang="en-US" dirty="0">
                <a:sym typeface="Wingdings" panose="05000000000000000000" pitchFamily="2" charset="2"/>
              </a:rPr>
              <a:t> No duplicates</a:t>
            </a:r>
            <a:endParaRPr lang="en-US" dirty="0"/>
          </a:p>
          <a:p>
            <a:pPr lvl="2"/>
            <a:endParaRPr lang="en-US" dirty="0"/>
          </a:p>
        </p:txBody>
      </p:sp>
    </p:spTree>
    <p:extLst>
      <p:ext uri="{BB962C8B-B14F-4D97-AF65-F5344CB8AC3E}">
        <p14:creationId xmlns:p14="http://schemas.microsoft.com/office/powerpoint/2010/main" val="13118206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C3FACD-C462-48CA-967A-F3A0EB8F3321}"/>
              </a:ext>
            </a:extLst>
          </p:cNvPr>
          <p:cNvSpPr>
            <a:spLocks noGrp="1"/>
          </p:cNvSpPr>
          <p:nvPr>
            <p:ph type="title"/>
          </p:nvPr>
        </p:nvSpPr>
        <p:spPr>
          <a:xfrm>
            <a:off x="1295400" y="381000"/>
            <a:ext cx="9601200" cy="533400"/>
          </a:xfrm>
        </p:spPr>
        <p:txBody>
          <a:bodyPr/>
          <a:lstStyle/>
          <a:p>
            <a:r>
              <a:rPr lang="en-US" dirty="0"/>
              <a:t>Growth of Home Solar Power</a:t>
            </a:r>
          </a:p>
        </p:txBody>
      </p:sp>
      <p:pic>
        <p:nvPicPr>
          <p:cNvPr id="4" name="Content Placeholder 3">
            <a:extLst>
              <a:ext uri="{FF2B5EF4-FFF2-40B4-BE49-F238E27FC236}">
                <a16:creationId xmlns:a16="http://schemas.microsoft.com/office/drawing/2014/main" id="{F3F87B75-920D-486B-9289-F3C04E39648A}"/>
              </a:ext>
            </a:extLst>
          </p:cNvPr>
          <p:cNvPicPr>
            <a:picLocks noGrp="1" noChangeAspect="1"/>
          </p:cNvPicPr>
          <p:nvPr>
            <p:ph idx="1"/>
          </p:nvPr>
        </p:nvPicPr>
        <p:blipFill>
          <a:blip r:embed="rId2"/>
          <a:stretch>
            <a:fillRect/>
          </a:stretch>
        </p:blipFill>
        <p:spPr>
          <a:xfrm>
            <a:off x="3046274" y="1139869"/>
            <a:ext cx="6099451" cy="4791960"/>
          </a:xfrm>
          <a:prstGeom prst="rect">
            <a:avLst/>
          </a:prstGeom>
        </p:spPr>
      </p:pic>
    </p:spTree>
    <p:extLst>
      <p:ext uri="{BB962C8B-B14F-4D97-AF65-F5344CB8AC3E}">
        <p14:creationId xmlns:p14="http://schemas.microsoft.com/office/powerpoint/2010/main" val="3359026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11AF14-406E-4247-8133-0F451B8A370B}"/>
              </a:ext>
            </a:extLst>
          </p:cNvPr>
          <p:cNvSpPr>
            <a:spLocks noGrp="1"/>
          </p:cNvSpPr>
          <p:nvPr>
            <p:ph type="title"/>
          </p:nvPr>
        </p:nvSpPr>
        <p:spPr>
          <a:xfrm>
            <a:off x="1295400" y="338202"/>
            <a:ext cx="9601200" cy="572023"/>
          </a:xfrm>
        </p:spPr>
        <p:txBody>
          <a:bodyPr/>
          <a:lstStyle/>
          <a:p>
            <a:r>
              <a:rPr lang="en-US" dirty="0"/>
              <a:t>cost/watt over time</a:t>
            </a:r>
          </a:p>
        </p:txBody>
      </p:sp>
      <p:pic>
        <p:nvPicPr>
          <p:cNvPr id="4" name="Content Placeholder 3">
            <a:extLst>
              <a:ext uri="{FF2B5EF4-FFF2-40B4-BE49-F238E27FC236}">
                <a16:creationId xmlns:a16="http://schemas.microsoft.com/office/drawing/2014/main" id="{4A74AA11-66D7-4872-81D0-B3A56F196C6B}"/>
              </a:ext>
            </a:extLst>
          </p:cNvPr>
          <p:cNvPicPr>
            <a:picLocks noGrp="1" noChangeAspect="1"/>
          </p:cNvPicPr>
          <p:nvPr>
            <p:ph idx="1"/>
          </p:nvPr>
        </p:nvPicPr>
        <p:blipFill>
          <a:blip r:embed="rId2"/>
          <a:stretch>
            <a:fillRect/>
          </a:stretch>
        </p:blipFill>
        <p:spPr>
          <a:xfrm>
            <a:off x="2839642" y="910225"/>
            <a:ext cx="6512715" cy="5250404"/>
          </a:xfrm>
          <a:prstGeom prst="rect">
            <a:avLst/>
          </a:prstGeom>
        </p:spPr>
      </p:pic>
    </p:spTree>
    <p:extLst>
      <p:ext uri="{BB962C8B-B14F-4D97-AF65-F5344CB8AC3E}">
        <p14:creationId xmlns:p14="http://schemas.microsoft.com/office/powerpoint/2010/main" val="2616640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AA3C7-BB51-4784-93D7-FF914E66634D}"/>
              </a:ext>
            </a:extLst>
          </p:cNvPr>
          <p:cNvSpPr>
            <a:spLocks noGrp="1"/>
          </p:cNvSpPr>
          <p:nvPr>
            <p:ph type="title"/>
          </p:nvPr>
        </p:nvSpPr>
        <p:spPr>
          <a:xfrm>
            <a:off x="1044879" y="230687"/>
            <a:ext cx="9601200" cy="624214"/>
          </a:xfrm>
        </p:spPr>
        <p:txBody>
          <a:bodyPr/>
          <a:lstStyle/>
          <a:p>
            <a:r>
              <a:rPr lang="en-US" dirty="0"/>
              <a:t>Residential vs Commercial</a:t>
            </a:r>
          </a:p>
        </p:txBody>
      </p:sp>
      <p:pic>
        <p:nvPicPr>
          <p:cNvPr id="4" name="Content Placeholder 3">
            <a:extLst>
              <a:ext uri="{FF2B5EF4-FFF2-40B4-BE49-F238E27FC236}">
                <a16:creationId xmlns:a16="http://schemas.microsoft.com/office/drawing/2014/main" id="{04114DF6-371C-4D02-A9B4-96014D252259}"/>
              </a:ext>
            </a:extLst>
          </p:cNvPr>
          <p:cNvPicPr>
            <a:picLocks noGrp="1" noChangeAspect="1"/>
          </p:cNvPicPr>
          <p:nvPr>
            <p:ph idx="1"/>
          </p:nvPr>
        </p:nvPicPr>
        <p:blipFill>
          <a:blip r:embed="rId2"/>
          <a:stretch>
            <a:fillRect/>
          </a:stretch>
        </p:blipFill>
        <p:spPr>
          <a:xfrm>
            <a:off x="1713801" y="1052186"/>
            <a:ext cx="8764397" cy="4938387"/>
          </a:xfrm>
          <a:prstGeom prst="rect">
            <a:avLst/>
          </a:prstGeom>
        </p:spPr>
      </p:pic>
    </p:spTree>
    <p:extLst>
      <p:ext uri="{BB962C8B-B14F-4D97-AF65-F5344CB8AC3E}">
        <p14:creationId xmlns:p14="http://schemas.microsoft.com/office/powerpoint/2010/main" val="1174640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CF3F7B-DF2D-4DD3-B072-D2407DE87D93}"/>
              </a:ext>
            </a:extLst>
          </p:cNvPr>
          <p:cNvSpPr>
            <a:spLocks noGrp="1"/>
          </p:cNvSpPr>
          <p:nvPr>
            <p:ph type="title"/>
          </p:nvPr>
        </p:nvSpPr>
        <p:spPr/>
        <p:txBody>
          <a:bodyPr/>
          <a:lstStyle/>
          <a:p>
            <a:r>
              <a:rPr lang="en-US" dirty="0"/>
              <a:t>Residential vs Commercial Sizes</a:t>
            </a:r>
          </a:p>
        </p:txBody>
      </p:sp>
      <p:graphicFrame>
        <p:nvGraphicFramePr>
          <p:cNvPr id="9" name="Content Placeholder 8">
            <a:extLst>
              <a:ext uri="{FF2B5EF4-FFF2-40B4-BE49-F238E27FC236}">
                <a16:creationId xmlns:a16="http://schemas.microsoft.com/office/drawing/2014/main" id="{CF117BF1-AB86-4D4B-9A7A-F3A7E4A3AE2C}"/>
              </a:ext>
            </a:extLst>
          </p:cNvPr>
          <p:cNvGraphicFramePr>
            <a:graphicFrameLocks noGrp="1"/>
          </p:cNvGraphicFramePr>
          <p:nvPr>
            <p:ph sz="half" idx="1"/>
            <p:extLst>
              <p:ext uri="{D42A27DB-BD31-4B8C-83A1-F6EECF244321}">
                <p14:modId xmlns:p14="http://schemas.microsoft.com/office/powerpoint/2010/main" val="1076034218"/>
              </p:ext>
            </p:extLst>
          </p:nvPr>
        </p:nvGraphicFramePr>
        <p:xfrm>
          <a:off x="1127341" y="3249854"/>
          <a:ext cx="9732726" cy="1610244"/>
        </p:xfrm>
        <a:graphic>
          <a:graphicData uri="http://schemas.openxmlformats.org/drawingml/2006/table">
            <a:tbl>
              <a:tblPr firstRow="1" firstCol="1" lastRow="1" lastCol="1" bandRow="1" bandCol="1">
                <a:tableStyleId>{B301B821-A1FF-4177-AEE7-76D212191A09}</a:tableStyleId>
              </a:tblPr>
              <a:tblGrid>
                <a:gridCol w="2025838">
                  <a:extLst>
                    <a:ext uri="{9D8B030D-6E8A-4147-A177-3AD203B41FA5}">
                      <a16:colId xmlns:a16="http://schemas.microsoft.com/office/drawing/2014/main" val="130127774"/>
                    </a:ext>
                  </a:extLst>
                </a:gridCol>
                <a:gridCol w="1183131">
                  <a:extLst>
                    <a:ext uri="{9D8B030D-6E8A-4147-A177-3AD203B41FA5}">
                      <a16:colId xmlns:a16="http://schemas.microsoft.com/office/drawing/2014/main" val="720847781"/>
                    </a:ext>
                  </a:extLst>
                </a:gridCol>
                <a:gridCol w="1296580">
                  <a:extLst>
                    <a:ext uri="{9D8B030D-6E8A-4147-A177-3AD203B41FA5}">
                      <a16:colId xmlns:a16="http://schemas.microsoft.com/office/drawing/2014/main" val="1229703879"/>
                    </a:ext>
                  </a:extLst>
                </a:gridCol>
                <a:gridCol w="1296580">
                  <a:extLst>
                    <a:ext uri="{9D8B030D-6E8A-4147-A177-3AD203B41FA5}">
                      <a16:colId xmlns:a16="http://schemas.microsoft.com/office/drawing/2014/main" val="680046325"/>
                    </a:ext>
                  </a:extLst>
                </a:gridCol>
                <a:gridCol w="1296580">
                  <a:extLst>
                    <a:ext uri="{9D8B030D-6E8A-4147-A177-3AD203B41FA5}">
                      <a16:colId xmlns:a16="http://schemas.microsoft.com/office/drawing/2014/main" val="4082706156"/>
                    </a:ext>
                  </a:extLst>
                </a:gridCol>
                <a:gridCol w="1296580">
                  <a:extLst>
                    <a:ext uri="{9D8B030D-6E8A-4147-A177-3AD203B41FA5}">
                      <a16:colId xmlns:a16="http://schemas.microsoft.com/office/drawing/2014/main" val="1175493585"/>
                    </a:ext>
                  </a:extLst>
                </a:gridCol>
                <a:gridCol w="1337437">
                  <a:extLst>
                    <a:ext uri="{9D8B030D-6E8A-4147-A177-3AD203B41FA5}">
                      <a16:colId xmlns:a16="http://schemas.microsoft.com/office/drawing/2014/main" val="2980325585"/>
                    </a:ext>
                  </a:extLst>
                </a:gridCol>
              </a:tblGrid>
              <a:tr h="536748">
                <a:tc>
                  <a:txBody>
                    <a:bodyPr/>
                    <a:lstStyle/>
                    <a:p>
                      <a:pPr marL="0" marR="0" algn="ctr">
                        <a:lnSpc>
                          <a:spcPct val="120000"/>
                        </a:lnSpc>
                        <a:spcBef>
                          <a:spcPts val="0"/>
                        </a:spcBef>
                        <a:spcAft>
                          <a:spcPts val="1000"/>
                        </a:spcAft>
                      </a:pPr>
                      <a:r>
                        <a:rPr lang="en-US" sz="2400" dirty="0">
                          <a:effectLst/>
                        </a:rPr>
                        <a:t> </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a:effectLst/>
                        </a:rPr>
                        <a:t>count</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a:effectLst/>
                        </a:rPr>
                        <a:t>mean</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a:effectLst/>
                        </a:rPr>
                        <a:t>std</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a:effectLst/>
                        </a:rPr>
                        <a:t>min</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dirty="0">
                          <a:effectLst/>
                        </a:rPr>
                        <a:t>50%</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ctr">
                        <a:lnSpc>
                          <a:spcPct val="120000"/>
                        </a:lnSpc>
                        <a:spcBef>
                          <a:spcPts val="0"/>
                        </a:spcBef>
                        <a:spcAft>
                          <a:spcPts val="1000"/>
                        </a:spcAft>
                      </a:pPr>
                      <a:r>
                        <a:rPr lang="en-US" sz="2400" dirty="0">
                          <a:effectLst/>
                        </a:rPr>
                        <a:t>max</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4111562125"/>
                  </a:ext>
                </a:extLst>
              </a:tr>
              <a:tr h="536748">
                <a:tc>
                  <a:txBody>
                    <a:bodyPr/>
                    <a:lstStyle/>
                    <a:p>
                      <a:pPr marL="0" marR="0" algn="ctr">
                        <a:lnSpc>
                          <a:spcPct val="120000"/>
                        </a:lnSpc>
                        <a:spcBef>
                          <a:spcPts val="0"/>
                        </a:spcBef>
                        <a:spcAft>
                          <a:spcPts val="1000"/>
                        </a:spcAft>
                      </a:pPr>
                      <a:r>
                        <a:rPr lang="en-US" sz="2400" dirty="0">
                          <a:effectLst/>
                        </a:rPr>
                        <a:t>Com size(kw)</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400">
                          <a:effectLst/>
                        </a:rPr>
                        <a:t>15199</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400">
                          <a:effectLst/>
                        </a:rPr>
                        <a:t>131.3</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400">
                          <a:effectLst/>
                        </a:rPr>
                        <a:t>373.8</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400">
                          <a:effectLst/>
                        </a:rPr>
                        <a:t>0.33</a:t>
                      </a:r>
                      <a:endParaRPr lang="en-US" sz="240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800" b="1" dirty="0">
                          <a:solidFill>
                            <a:srgbClr val="FF0000"/>
                          </a:solidFill>
                          <a:effectLst/>
                        </a:rPr>
                        <a:t>25.2</a:t>
                      </a:r>
                      <a:endParaRPr lang="en-US" sz="2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tc>
                  <a:txBody>
                    <a:bodyPr/>
                    <a:lstStyle/>
                    <a:p>
                      <a:pPr marL="0" marR="0" algn="r">
                        <a:lnSpc>
                          <a:spcPct val="120000"/>
                        </a:lnSpc>
                        <a:spcBef>
                          <a:spcPts val="0"/>
                        </a:spcBef>
                        <a:spcAft>
                          <a:spcPts val="1000"/>
                        </a:spcAft>
                      </a:pPr>
                      <a:r>
                        <a:rPr lang="en-US" sz="2400" b="0" dirty="0">
                          <a:effectLst/>
                        </a:rPr>
                        <a:t>5999</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tc>
                <a:extLst>
                  <a:ext uri="{0D108BD9-81ED-4DB2-BD59-A6C34878D82A}">
                    <a16:rowId xmlns:a16="http://schemas.microsoft.com/office/drawing/2014/main" val="2058726502"/>
                  </a:ext>
                </a:extLst>
              </a:tr>
              <a:tr h="536748">
                <a:tc>
                  <a:txBody>
                    <a:bodyPr/>
                    <a:lstStyle/>
                    <a:p>
                      <a:pPr marL="0" marR="0" algn="ctr">
                        <a:lnSpc>
                          <a:spcPct val="120000"/>
                        </a:lnSpc>
                        <a:spcBef>
                          <a:spcPts val="0"/>
                        </a:spcBef>
                        <a:spcAft>
                          <a:spcPts val="1000"/>
                        </a:spcAft>
                      </a:pPr>
                      <a:r>
                        <a:rPr lang="en-US" sz="2400" dirty="0">
                          <a:effectLst/>
                        </a:rPr>
                        <a:t>res size(kw)</a:t>
                      </a:r>
                      <a:endParaRPr lang="en-US" sz="240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400" b="0" dirty="0">
                          <a:effectLst/>
                        </a:rPr>
                        <a:t>745688</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400" b="0" dirty="0">
                          <a:effectLst/>
                        </a:rPr>
                        <a:t>6.45</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400" b="0" dirty="0">
                          <a:effectLst/>
                        </a:rPr>
                        <a:t>7.1</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400" b="0" dirty="0">
                          <a:effectLst/>
                        </a:rPr>
                        <a:t>0.11</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800" b="1" dirty="0">
                          <a:solidFill>
                            <a:srgbClr val="FF0000"/>
                          </a:solidFill>
                          <a:effectLst/>
                        </a:rPr>
                        <a:t>5.75</a:t>
                      </a:r>
                      <a:endParaRPr lang="en-US" sz="2800" b="1" dirty="0">
                        <a:solidFill>
                          <a:srgbClr val="FF0000"/>
                        </a:solidFill>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tc>
                  <a:txBody>
                    <a:bodyPr/>
                    <a:lstStyle/>
                    <a:p>
                      <a:pPr marL="0" marR="0" algn="r">
                        <a:lnSpc>
                          <a:spcPct val="120000"/>
                        </a:lnSpc>
                        <a:spcBef>
                          <a:spcPts val="0"/>
                        </a:spcBef>
                        <a:spcAft>
                          <a:spcPts val="1000"/>
                        </a:spcAft>
                      </a:pPr>
                      <a:r>
                        <a:rPr lang="en-US" sz="2400" b="0" dirty="0">
                          <a:effectLst/>
                        </a:rPr>
                        <a:t>1989</a:t>
                      </a:r>
                      <a:endParaRPr lang="en-US" sz="2400" b="0" dirty="0">
                        <a:effectLst/>
                        <a:latin typeface="Calibri" panose="020F0502020204030204" pitchFamily="34" charset="0"/>
                        <a:ea typeface="Times New Roman" panose="02020603050405020304" pitchFamily="18" charset="0"/>
                        <a:cs typeface="Times New Roman" panose="02020603050405020304" pitchFamily="18" charset="0"/>
                      </a:endParaRPr>
                    </a:p>
                  </a:txBody>
                  <a:tcPr marL="0" marR="0" marT="0" marB="0">
                    <a:solidFill>
                      <a:schemeClr val="accent1">
                        <a:lumMod val="40000"/>
                        <a:lumOff val="60000"/>
                      </a:schemeClr>
                    </a:solidFill>
                  </a:tcPr>
                </a:tc>
                <a:extLst>
                  <a:ext uri="{0D108BD9-81ED-4DB2-BD59-A6C34878D82A}">
                    <a16:rowId xmlns:a16="http://schemas.microsoft.com/office/drawing/2014/main" val="745729204"/>
                  </a:ext>
                </a:extLst>
              </a:tr>
            </a:tbl>
          </a:graphicData>
        </a:graphic>
      </p:graphicFrame>
      <p:sp>
        <p:nvSpPr>
          <p:cNvPr id="11" name="TextBox 10">
            <a:extLst>
              <a:ext uri="{FF2B5EF4-FFF2-40B4-BE49-F238E27FC236}">
                <a16:creationId xmlns:a16="http://schemas.microsoft.com/office/drawing/2014/main" id="{F7D4BC37-C4A0-4F95-A5DC-CCACE8FC4AC9}"/>
              </a:ext>
            </a:extLst>
          </p:cNvPr>
          <p:cNvSpPr txBox="1"/>
          <p:nvPr/>
        </p:nvSpPr>
        <p:spPr>
          <a:xfrm>
            <a:off x="2056878" y="2580362"/>
            <a:ext cx="8078244" cy="646331"/>
          </a:xfrm>
          <a:prstGeom prst="rect">
            <a:avLst/>
          </a:prstGeom>
          <a:noFill/>
        </p:spPr>
        <p:txBody>
          <a:bodyPr wrap="square" rtlCol="0">
            <a:spAutoFit/>
          </a:bodyPr>
          <a:lstStyle/>
          <a:p>
            <a:r>
              <a:rPr lang="en-US" altLang="en-US" b="1" dirty="0">
                <a:solidFill>
                  <a:srgbClr val="595959"/>
                </a:solidFill>
                <a:latin typeface="Calibri" panose="020F0502020204030204" pitchFamily="34" charset="0"/>
                <a:ea typeface="Times New Roman" panose="02020603050405020304" pitchFamily="18" charset="0"/>
                <a:cs typeface="Times New Roman" panose="02020603050405020304" pitchFamily="18" charset="0"/>
              </a:rPr>
              <a:t>Table 3  Summary statistics for size (kw) in commercial and residential installations</a:t>
            </a:r>
            <a:endParaRPr lang="en-US" altLang="en-US" dirty="0">
              <a:latin typeface="Calibri" panose="020F0502020204030204" pitchFamily="34" charset="0"/>
              <a:ea typeface="Times New Roman" panose="02020603050405020304" pitchFamily="18" charset="0"/>
              <a:cs typeface="Calibri" panose="020F0502020204030204" pitchFamily="34" charset="0"/>
            </a:endParaRPr>
          </a:p>
          <a:p>
            <a:endParaRPr lang="en-US" dirty="0"/>
          </a:p>
        </p:txBody>
      </p:sp>
    </p:spTree>
    <p:extLst>
      <p:ext uri="{BB962C8B-B14F-4D97-AF65-F5344CB8AC3E}">
        <p14:creationId xmlns:p14="http://schemas.microsoft.com/office/powerpoint/2010/main" val="1646773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E085B3-9E94-42BD-A0C1-4BAC14689D82}"/>
              </a:ext>
            </a:extLst>
          </p:cNvPr>
          <p:cNvSpPr>
            <a:spLocks noGrp="1"/>
          </p:cNvSpPr>
          <p:nvPr>
            <p:ph type="title"/>
          </p:nvPr>
        </p:nvSpPr>
        <p:spPr>
          <a:xfrm>
            <a:off x="1295400" y="180583"/>
            <a:ext cx="9601200" cy="1143000"/>
          </a:xfrm>
        </p:spPr>
        <p:txBody>
          <a:bodyPr/>
          <a:lstStyle/>
          <a:p>
            <a:r>
              <a:rPr lang="en-US" dirty="0"/>
              <a:t>Residential Size Distribution</a:t>
            </a:r>
          </a:p>
        </p:txBody>
      </p:sp>
      <p:pic>
        <p:nvPicPr>
          <p:cNvPr id="4" name="Content Placeholder 3">
            <a:extLst>
              <a:ext uri="{FF2B5EF4-FFF2-40B4-BE49-F238E27FC236}">
                <a16:creationId xmlns:a16="http://schemas.microsoft.com/office/drawing/2014/main" id="{89C2C7F6-0684-487E-8ACD-506013F693E4}"/>
              </a:ext>
            </a:extLst>
          </p:cNvPr>
          <p:cNvPicPr>
            <a:picLocks noGrp="1" noChangeAspect="1"/>
          </p:cNvPicPr>
          <p:nvPr>
            <p:ph idx="1"/>
          </p:nvPr>
        </p:nvPicPr>
        <p:blipFill>
          <a:blip r:embed="rId2"/>
          <a:stretch>
            <a:fillRect/>
          </a:stretch>
        </p:blipFill>
        <p:spPr>
          <a:xfrm>
            <a:off x="2784331" y="1691014"/>
            <a:ext cx="6623338" cy="4240259"/>
          </a:xfrm>
          <a:prstGeom prst="rect">
            <a:avLst/>
          </a:prstGeom>
        </p:spPr>
      </p:pic>
    </p:spTree>
    <p:extLst>
      <p:ext uri="{BB962C8B-B14F-4D97-AF65-F5344CB8AC3E}">
        <p14:creationId xmlns:p14="http://schemas.microsoft.com/office/powerpoint/2010/main" val="1921951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Red Line Business 16x9">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usiness red line presentation (widescreen).potx" id="{8018D45A-0B59-4186-B046-1FF8092889B6}" vid="{86C2525B-C90B-4FD6-8D61-5E85FA833A06}"/>
    </a:ext>
  </a:extLst>
</a:theme>
</file>

<file path=ppt/theme/theme2.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RedLineBusiness_16x9">
      <a:dk1>
        <a:srgbClr val="514A40"/>
      </a:dk1>
      <a:lt1>
        <a:sysClr val="window" lastClr="FFFFFF"/>
      </a:lt1>
      <a:dk2>
        <a:srgbClr val="000000"/>
      </a:dk2>
      <a:lt2>
        <a:srgbClr val="F9F7F3"/>
      </a:lt2>
      <a:accent1>
        <a:srgbClr val="A85229"/>
      </a:accent1>
      <a:accent2>
        <a:srgbClr val="98916E"/>
      </a:accent2>
      <a:accent3>
        <a:srgbClr val="C9A645"/>
      </a:accent3>
      <a:accent4>
        <a:srgbClr val="76A7B2"/>
      </a:accent4>
      <a:accent5>
        <a:srgbClr val="82A670"/>
      </a:accent5>
      <a:accent6>
        <a:srgbClr val="896170"/>
      </a:accent6>
      <a:hlink>
        <a:srgbClr val="A85229"/>
      </a:hlink>
      <a:folHlink>
        <a:srgbClr val="98916E"/>
      </a:folHlink>
    </a:clrScheme>
    <a:fontScheme name="Cambria">
      <a:maj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mbria"/>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100000"/>
                <a:satMod val="100000"/>
                <a:shade val="0"/>
              </a:schemeClr>
            </a:gs>
            <a:gs pos="0">
              <a:scrgbClr r="0" g="0" b="0"/>
            </a:gs>
            <a:gs pos="100000">
              <a:schemeClr val="phClr">
                <a:shade val="100000"/>
                <a:satMod val="100000"/>
              </a:schemeClr>
            </a:gs>
          </a:gsLst>
          <a:lin ang="5400000" scaled="0"/>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Business red line presentation (widescreen)</Template>
  <TotalTime>372</TotalTime>
  <Words>721</Words>
  <Application>Microsoft Office PowerPoint</Application>
  <PresentationFormat>Widescreen</PresentationFormat>
  <Paragraphs>166</Paragraphs>
  <Slides>30</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Calibri</vt:lpstr>
      <vt:lpstr>Cambria</vt:lpstr>
      <vt:lpstr>Times New Roman</vt:lpstr>
      <vt:lpstr>Wingdings</vt:lpstr>
      <vt:lpstr>Red Line Business 16x9</vt:lpstr>
      <vt:lpstr>Analysis of Solar Power Cost over Time</vt:lpstr>
      <vt:lpstr>The Problem</vt:lpstr>
      <vt:lpstr>The CUSTOMEr</vt:lpstr>
      <vt:lpstr>The Data</vt:lpstr>
      <vt:lpstr>Growth of Home Solar Power</vt:lpstr>
      <vt:lpstr>cost/watt over time</vt:lpstr>
      <vt:lpstr>Residential vs Commercial</vt:lpstr>
      <vt:lpstr>Residential vs Commercial Sizes</vt:lpstr>
      <vt:lpstr>Residential Size Distribution</vt:lpstr>
      <vt:lpstr>Cost vs size 1</vt:lpstr>
      <vt:lpstr>Cost vs size 2</vt:lpstr>
      <vt:lpstr>Cost vs size 3</vt:lpstr>
      <vt:lpstr>Does cost/watt vary by region?</vt:lpstr>
      <vt:lpstr>Drivers of variation in cost/watt</vt:lpstr>
      <vt:lpstr>Model with Statistical/machine Learning</vt:lpstr>
      <vt:lpstr>Model 1: Linear (time)</vt:lpstr>
      <vt:lpstr>Interlude – Noisy data</vt:lpstr>
      <vt:lpstr>Model 2: lineaR (time, size, state)</vt:lpstr>
      <vt:lpstr>Model 3: Polynomial (time, size, state)</vt:lpstr>
      <vt:lpstr>InterLude: hyper-parameter tuning</vt:lpstr>
      <vt:lpstr>Model 4: Random Forest (time, size, state)</vt:lpstr>
      <vt:lpstr>Interlude: Mean and Median</vt:lpstr>
      <vt:lpstr>Model 5: lineaR (median(time))</vt:lpstr>
      <vt:lpstr>Model 6: Polynomial (time (median))</vt:lpstr>
      <vt:lpstr>Model 7: Polynomial (time, size (median))</vt:lpstr>
      <vt:lpstr>Model 8: Polynomial (time (median))</vt:lpstr>
      <vt:lpstr>Predictions(I)</vt:lpstr>
      <vt:lpstr>Predictions(ii)</vt:lpstr>
      <vt:lpstr>Recommendations</vt:lpstr>
      <vt:lpstr>Future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Analysis of Solar Power Cost over Time</dc:title>
  <dc:creator>mark sausville</dc:creator>
  <cp:lastModifiedBy>mark sausville</cp:lastModifiedBy>
  <cp:revision>22</cp:revision>
  <dcterms:created xsi:type="dcterms:W3CDTF">2018-05-07T18:26:52Z</dcterms:created>
  <dcterms:modified xsi:type="dcterms:W3CDTF">2018-05-08T00:39:30Z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